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0" r:id="rId2"/>
    <p:sldId id="274" r:id="rId3"/>
    <p:sldId id="281" r:id="rId4"/>
    <p:sldId id="282" r:id="rId5"/>
    <p:sldId id="277" r:id="rId6"/>
    <p:sldId id="266" r:id="rId7"/>
    <p:sldId id="283" r:id="rId8"/>
    <p:sldId id="278" r:id="rId9"/>
    <p:sldId id="259" r:id="rId10"/>
    <p:sldId id="267" r:id="rId11"/>
    <p:sldId id="279" r:id="rId12"/>
    <p:sldId id="271" r:id="rId13"/>
    <p:sldId id="286" r:id="rId14"/>
    <p:sldId id="288" r:id="rId15"/>
    <p:sldId id="289" r:id="rId16"/>
    <p:sldId id="290" r:id="rId17"/>
    <p:sldId id="269" r:id="rId18"/>
    <p:sldId id="268" r:id="rId19"/>
    <p:sldId id="270" r:id="rId20"/>
    <p:sldId id="284" r:id="rId21"/>
    <p:sldId id="291" r:id="rId22"/>
    <p:sldId id="272" r:id="rId23"/>
    <p:sldId id="300" r:id="rId24"/>
    <p:sldId id="2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EE4"/>
    <a:srgbClr val="E8F2E2"/>
    <a:srgbClr val="F4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6" autoAdjust="0"/>
    <p:restoredTop sz="94745"/>
  </p:normalViewPr>
  <p:slideViewPr>
    <p:cSldViewPr snapToGrid="0">
      <p:cViewPr varScale="1">
        <p:scale>
          <a:sx n="109" d="100"/>
          <a:sy n="109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FE5E3-77A3-F446-A0FF-64611886EEE0}" type="datetimeFigureOut">
              <a:rPr lang="en-VN" smtClean="0"/>
              <a:t>15/11/2021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D7B9D-1360-CF43-AF0E-77E613FBC4D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1277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Introduce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34342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VN" dirty="0"/>
              <a:t>how time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96615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VN" dirty="0"/>
              <a:t>how time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41375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VN" dirty="0"/>
              <a:t>how time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75747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VN" dirty="0"/>
              <a:t>how time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87438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VN" dirty="0"/>
              <a:t>how time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45411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VN" dirty="0"/>
              <a:t>how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76627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VN" dirty="0"/>
              <a:t>how time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57403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VN" dirty="0"/>
              <a:t>how time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57403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VN" dirty="0"/>
              <a:t>how time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35242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VN" dirty="0"/>
              <a:t>how time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07995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38725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VN" dirty="0"/>
              <a:t>how time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6464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3700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03409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Proposed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591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Proposed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37284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Detail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27088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Explain albedo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4523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</a:t>
            </a:r>
            <a:r>
              <a:rPr lang="en-VN" dirty="0"/>
              <a:t>how time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D7B9D-1360-CF43-AF0E-77E613FBC4DD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4425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2F92-E35B-47BE-AA98-4A6457F67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392B4-F835-471D-872B-A61713C1F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3468A-0A9A-46FB-83C4-1DE462955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164EF-BEF9-4E50-80E0-C4DD44F89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670BF-133D-45A9-A368-06B59D03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89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6BFF1-3762-4C5B-925E-95539100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145C2-BEC3-4F59-9BD1-5B80B1D21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43F3F-7234-4ABA-90DC-73AC264CD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9F0B-7F9A-4388-A025-B5CE0D2A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AD652-0D5A-4571-9CAE-213E1D11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03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7A0CB8-CD1D-4636-AC36-C735082674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44192-DD54-4F39-A107-14064A5C5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22ACE-EB6E-4F99-B90E-87188E59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9F771-6503-4EC0-AABA-F1B1E0013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1F068-7A32-4E7C-9695-A0802C77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65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6DD8-B273-4E74-844A-D909C70B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9254-661E-4A5A-B979-0A8AE28D1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4A8DF-BD01-4FD4-9D51-02EA70B06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F6E0-3464-447B-8ED4-BF993B00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B1F82-9C45-49CD-805D-E09EF118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60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947F8-C79C-42F0-8CC5-B1A9125D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C8CFE-ACF9-4B2D-B60D-754529B19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EE451-BA8D-49F0-948C-61E125750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62091-1A2A-4D63-9656-4E2280CF0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A1243-0C7A-4F33-A013-F008A3D3F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0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8CEA-7C34-4718-8585-EAB9A26F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A113-B716-47E5-B9EA-39C02F2F0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F73F2-164F-4677-818B-BCA2F3B81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B5AB32-9D81-4EEF-9391-DAC608CFB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35B17-5006-4DFF-B4EC-C01DB92F8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2002B-A2D0-4878-B9B7-119E1C5A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3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E1F1-C0A4-4E6D-B1A3-3C616EC2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3E6B1-B50B-4FD1-B7EE-6F1516AF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8F0F4-6990-45AE-A862-E1311F62E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CD0FD-AD65-4BEF-A629-649971E40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40FC4-0344-4A24-84F9-B357311DA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D08AC-4295-4F04-85C7-2751428EF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5BA814-20E4-4FD6-8F52-EAB39165C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A4901-5D53-4FA7-809F-89AAA982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3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11A24-7548-42A6-832C-BFE6EEAC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7EAB2-1BF1-49F4-8848-C671410D3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57EDE-7C85-4AF6-8A9D-76F820601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7BD86-C5F7-488B-A9FE-C66277C7B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57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BE58B-7C34-4F1A-A1A8-03333E3E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F33DC-E83E-432A-B0B3-9AD05DD4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F9B96-CE6B-42AE-A75F-4DAD558EE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6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A3C6-6EE4-4B77-B038-2BDAB75E6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47B5F-43C2-4DB6-A8F7-D3B6A611E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7F6AB-B892-424D-AA65-914984525B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1933E-0F66-48DF-A859-238CB2EED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591BC-ED32-4F96-A4E9-3C5B847C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582D8-9CFD-4AA2-A8E2-10BB25A6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3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EFB3-83F5-4328-BECE-8697E9521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82890-053F-4693-9FAB-A51164723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7CE55-CBA4-49B6-B84D-278F700A2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73E2D-B7EA-40BE-A8CD-C44AECD2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B2E4C-EF35-419D-83DD-ED817E1D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18B3E-80BF-4BD2-A2D7-D93EDDF6A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B6AD7F-E50F-483D-A67C-F9E9B270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46731-1C43-486D-8FD4-393390421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DC747-5964-45E8-A345-8A0409374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16483-9992-46BE-8AA6-D2FD0F28645B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AEE9E-DC29-40B7-9FA5-8762F4EC2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F78A7-3B17-4F47-860D-ABEBB562F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FAD2E-6B4D-4B35-A14D-B3873ED0F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39.jpg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11" Type="http://schemas.openxmlformats.org/officeDocument/2006/relationships/image" Target="../media/image47.gif"/><Relationship Id="rId5" Type="http://schemas.openxmlformats.org/officeDocument/2006/relationships/image" Target="../media/image41.jpg"/><Relationship Id="rId10" Type="http://schemas.openxmlformats.org/officeDocument/2006/relationships/image" Target="../media/image46.gif"/><Relationship Id="rId4" Type="http://schemas.openxmlformats.org/officeDocument/2006/relationships/image" Target="../media/image40.jpg"/><Relationship Id="rId9" Type="http://schemas.openxmlformats.org/officeDocument/2006/relationships/image" Target="../media/image45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image" Target="../media/image48.png"/><Relationship Id="rId7" Type="http://schemas.openxmlformats.org/officeDocument/2006/relationships/image" Target="../media/image5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11" Type="http://schemas.openxmlformats.org/officeDocument/2006/relationships/image" Target="../media/image56.gif"/><Relationship Id="rId5" Type="http://schemas.openxmlformats.org/officeDocument/2006/relationships/image" Target="../media/image50.png"/><Relationship Id="rId10" Type="http://schemas.openxmlformats.org/officeDocument/2006/relationships/image" Target="../media/image55.gif"/><Relationship Id="rId4" Type="http://schemas.openxmlformats.org/officeDocument/2006/relationships/image" Target="../media/image49.png"/><Relationship Id="rId9" Type="http://schemas.openxmlformats.org/officeDocument/2006/relationships/image" Target="../media/image54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gif"/><Relationship Id="rId3" Type="http://schemas.openxmlformats.org/officeDocument/2006/relationships/image" Target="../media/image57.png"/><Relationship Id="rId7" Type="http://schemas.openxmlformats.org/officeDocument/2006/relationships/image" Target="../media/image6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gif"/><Relationship Id="rId11" Type="http://schemas.openxmlformats.org/officeDocument/2006/relationships/image" Target="../media/image65.gif"/><Relationship Id="rId5" Type="http://schemas.openxmlformats.org/officeDocument/2006/relationships/image" Target="../media/image59.png"/><Relationship Id="rId10" Type="http://schemas.openxmlformats.org/officeDocument/2006/relationships/image" Target="../media/image64.gif"/><Relationship Id="rId4" Type="http://schemas.openxmlformats.org/officeDocument/2006/relationships/image" Target="../media/image58.png"/><Relationship Id="rId9" Type="http://schemas.openxmlformats.org/officeDocument/2006/relationships/image" Target="../media/image6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3" Type="http://schemas.openxmlformats.org/officeDocument/2006/relationships/image" Target="../media/image66.jpg"/><Relationship Id="rId7" Type="http://schemas.openxmlformats.org/officeDocument/2006/relationships/image" Target="../media/image7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gif"/><Relationship Id="rId11" Type="http://schemas.openxmlformats.org/officeDocument/2006/relationships/image" Target="../media/image74.gif"/><Relationship Id="rId5" Type="http://schemas.openxmlformats.org/officeDocument/2006/relationships/image" Target="../media/image68.jpg"/><Relationship Id="rId10" Type="http://schemas.openxmlformats.org/officeDocument/2006/relationships/image" Target="../media/image73.gif"/><Relationship Id="rId4" Type="http://schemas.openxmlformats.org/officeDocument/2006/relationships/image" Target="../media/image67.jpg"/><Relationship Id="rId9" Type="http://schemas.openxmlformats.org/officeDocument/2006/relationships/image" Target="../media/image7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2.png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8.tiff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tiff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A78A-EAF6-4BA5-937E-61F7906F0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1552" y="2541753"/>
            <a:ext cx="10045164" cy="1083122"/>
          </a:xfrm>
        </p:spPr>
        <p:txBody>
          <a:bodyPr>
            <a:normAutofit fontScale="90000"/>
          </a:bodyPr>
          <a:lstStyle/>
          <a:p>
            <a:r>
              <a:rPr lang="en-US" sz="3600" b="1" i="0" u="none" strike="noStrike" baseline="0" dirty="0">
                <a:solidFill>
                  <a:srgbClr val="0070C0"/>
                </a:solidFill>
                <a:latin typeface="NimbusRomNo9L-Medi"/>
              </a:rPr>
              <a:t>Toward Realistic Single-View 3D Object Reconstruction</a:t>
            </a:r>
            <a:br>
              <a:rPr lang="en-US" sz="3600" b="1" i="0" u="none" strike="noStrike" baseline="0" dirty="0">
                <a:solidFill>
                  <a:srgbClr val="0070C0"/>
                </a:solidFill>
                <a:latin typeface="NimbusRomNo9L-Medi"/>
              </a:rPr>
            </a:br>
            <a:r>
              <a:rPr lang="en-US" sz="3600" b="1" i="0" u="none" strike="noStrike" baseline="0" dirty="0">
                <a:solidFill>
                  <a:srgbClr val="0070C0"/>
                </a:solidFill>
                <a:latin typeface="NimbusRomNo9L-Medi"/>
              </a:rPr>
              <a:t>with Unsupervised Learning from Multiple Images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A7073-09FA-48AE-81B5-205347202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3261" y="3578751"/>
            <a:ext cx="8510803" cy="877252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Nhat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Ho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	 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Anh Tuan Tran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1,2            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Quynh Phung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          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Minh Hoai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1,3</a:t>
            </a:r>
            <a:br>
              <a:rPr lang="en-US" sz="1600" baseline="30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1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VinAI</a:t>
            </a:r>
            <a:r>
              <a:rPr lang="en-US" sz="21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Research</a:t>
            </a:r>
            <a:r>
              <a:rPr lang="en-US" sz="2100" baseline="30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100" baseline="30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	   </a:t>
            </a:r>
            <a:r>
              <a:rPr lang="en-US" sz="21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VinUniversity</a:t>
            </a:r>
            <a:r>
              <a:rPr lang="en-US" sz="2100" baseline="30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2   	</a:t>
            </a:r>
            <a:r>
              <a:rPr lang="en-US" sz="21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Stony Brook Univeristy</a:t>
            </a:r>
            <a:r>
              <a:rPr lang="en-US" sz="2100" baseline="30000" dirty="0">
                <a:latin typeface="Calibri"/>
                <a:ea typeface="Calibri"/>
                <a:cs typeface="Calibri"/>
                <a:sym typeface="Calibri"/>
              </a:rPr>
              <a:t>3</a:t>
            </a:r>
            <a:endParaRPr lang="en-US" sz="1600" dirty="0"/>
          </a:p>
        </p:txBody>
      </p:sp>
      <p:pic>
        <p:nvPicPr>
          <p:cNvPr id="10" name="Picture 9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BA50811F-38D2-4B09-9D7B-948AB5267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48" y="4886962"/>
            <a:ext cx="2262405" cy="1383299"/>
          </a:xfrm>
          <a:prstGeom prst="rect">
            <a:avLst/>
          </a:prstGeom>
          <a:noFill/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1BF82DC7-B93C-41D8-8D45-D1E38FCAB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18" y="5103699"/>
            <a:ext cx="2998502" cy="101644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E20D80-6C07-4ECB-9C56-3A910362CF67}"/>
              </a:ext>
            </a:extLst>
          </p:cNvPr>
          <p:cNvGrpSpPr/>
          <p:nvPr/>
        </p:nvGrpSpPr>
        <p:grpSpPr>
          <a:xfrm>
            <a:off x="8570361" y="4900735"/>
            <a:ext cx="3136355" cy="1360127"/>
            <a:chOff x="8844681" y="5134415"/>
            <a:chExt cx="3136355" cy="1360127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CF051B2F-C95D-4842-8C27-FFC31AA6F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181" r="6578" b="13995"/>
            <a:stretch/>
          </p:blipFill>
          <p:spPr>
            <a:xfrm>
              <a:off x="9923133" y="5527911"/>
              <a:ext cx="2057903" cy="877252"/>
            </a:xfrm>
            <a:prstGeom prst="rect">
              <a:avLst/>
            </a:prstGeom>
          </p:spPr>
        </p:pic>
        <p:pic>
          <p:nvPicPr>
            <p:cNvPr id="11" name="Picture 10" descr="Logo, company name&#10;&#10;Description automatically generated">
              <a:extLst>
                <a:ext uri="{FF2B5EF4-FFF2-40B4-BE49-F238E27FC236}">
                  <a16:creationId xmlns:a16="http://schemas.microsoft.com/office/drawing/2014/main" id="{98999E75-BA30-4D2F-9EFD-F0ECF6125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87" t="11481" r="33089" b="53338"/>
            <a:stretch/>
          </p:blipFill>
          <p:spPr>
            <a:xfrm>
              <a:off x="8844681" y="5134415"/>
              <a:ext cx="1265119" cy="1360127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845D9562-6190-4035-8F1A-46B0CAF3C5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926" y="973828"/>
            <a:ext cx="9199474" cy="1527285"/>
          </a:xfrm>
          <a:prstGeom prst="rect">
            <a:avLst/>
          </a:prstGeom>
        </p:spPr>
      </p:pic>
      <p:pic>
        <p:nvPicPr>
          <p:cNvPr id="21" name="Picture 20" descr="A picture containing logo&#10;&#10;Description automatically generated">
            <a:extLst>
              <a:ext uri="{FF2B5EF4-FFF2-40B4-BE49-F238E27FC236}">
                <a16:creationId xmlns:a16="http://schemas.microsoft.com/office/drawing/2014/main" id="{25A1C979-23D4-4EF4-953E-1B97B26802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7" b="17140"/>
          <a:stretch/>
        </p:blipFill>
        <p:spPr>
          <a:xfrm rot="5400000">
            <a:off x="-3012441" y="3022600"/>
            <a:ext cx="6858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07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614">
        <p159:morph option="byObject"/>
      </p:transition>
    </mc:Choice>
    <mc:Fallback xmlns="">
      <p:transition spd="slow" advTm="2061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2A6C3-DE43-5C47-8187-0A7410CA0465}"/>
              </a:ext>
            </a:extLst>
          </p:cNvPr>
          <p:cNvGrpSpPr/>
          <p:nvPr/>
        </p:nvGrpSpPr>
        <p:grpSpPr>
          <a:xfrm>
            <a:off x="3793986" y="2265826"/>
            <a:ext cx="7859638" cy="1129510"/>
            <a:chOff x="12204904" y="18316575"/>
            <a:chExt cx="12510940" cy="1655996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579B9AD-9EF7-334F-B5F0-50584AF5884B}"/>
                </a:ext>
              </a:extLst>
            </p:cNvPr>
            <p:cNvSpPr/>
            <p:nvPr/>
          </p:nvSpPr>
          <p:spPr>
            <a:xfrm>
              <a:off x="12204904" y="18316575"/>
              <a:ext cx="12510940" cy="16559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44">
                <a:solidFill>
                  <a:schemeClr val="tx1"/>
                </a:solidFill>
              </a:endParaRP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3A8FF031-F19C-E549-AA84-63036B85B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32"/>
            <a:stretch/>
          </p:blipFill>
          <p:spPr>
            <a:xfrm>
              <a:off x="12299210" y="18369486"/>
              <a:ext cx="12348576" cy="15575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254;gf043a4cbde_0_0">
                <a:extLst>
                  <a:ext uri="{FF2B5EF4-FFF2-40B4-BE49-F238E27FC236}">
                    <a16:creationId xmlns:a16="http://schemas.microsoft.com/office/drawing/2014/main" id="{13A12547-A5F2-4D49-BC44-1A830F7590F0}"/>
                  </a:ext>
                </a:extLst>
              </p:cNvPr>
              <p:cNvSpPr txBox="1"/>
              <p:nvPr/>
            </p:nvSpPr>
            <p:spPr>
              <a:xfrm>
                <a:off x="4927442" y="3816990"/>
                <a:ext cx="5685331" cy="1780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1267" tIns="40622" rIns="81267" bIns="40622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vi-VN" dirty="0"/>
                  <a:t>           N(p) </a:t>
                </a:r>
                <a:r>
                  <a:rPr lang="vi-VN" dirty="0">
                    <a:solidFill>
                      <a:schemeClr val="tx1"/>
                    </a:solidFill>
                  </a:rPr>
                  <a:t>: </a:t>
                </a:r>
                <a:r>
                  <a:rPr lang="vi-VN" sz="2400" dirty="0">
                    <a:solidFill>
                      <a:schemeClr val="tx1"/>
                    </a:solidFill>
                  </a:rPr>
                  <a:t>the neighbors of a pixel</a:t>
                </a:r>
                <a:br>
                  <a:rPr lang="vi-VN" sz="2400" dirty="0">
                    <a:solidFill>
                      <a:schemeClr val="tx1"/>
                    </a:solidFill>
                  </a:rPr>
                </a:br>
                <a:r>
                  <a:rPr lang="vi-VN" sz="2400" dirty="0">
                    <a:solidFill>
                      <a:schemeClr val="tx1"/>
                    </a:solidFill>
                  </a:rPr>
                  <a:t>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vi-V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vi-VN" sz="2400" dirty="0">
                    <a:solidFill>
                      <a:schemeClr val="tx1"/>
                    </a:solidFill>
                  </a:rPr>
                  <a:t>: the intensity weighting term</a:t>
                </a:r>
              </a:p>
              <a:p>
                <a:pPr>
                  <a:lnSpc>
                    <a:spcPct val="150000"/>
                  </a:lnSpc>
                </a:pPr>
                <a:r>
                  <a:rPr lang="vi-VN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vi-V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vi-VN" sz="2400" dirty="0">
                    <a:solidFill>
                      <a:schemeClr val="tx1"/>
                    </a:solidFill>
                  </a:rPr>
                  <a:t>: the depth weighting term</a:t>
                </a:r>
                <a:endParaRPr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Google Shape;254;gf043a4cbde_0_0">
                <a:extLst>
                  <a:ext uri="{FF2B5EF4-FFF2-40B4-BE49-F238E27FC236}">
                    <a16:creationId xmlns:a16="http://schemas.microsoft.com/office/drawing/2014/main" id="{13A12547-A5F2-4D49-BC44-1A830F759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442" y="3816990"/>
                <a:ext cx="5685331" cy="1780387"/>
              </a:xfrm>
              <a:prstGeom prst="rect">
                <a:avLst/>
              </a:prstGeom>
              <a:blipFill>
                <a:blip r:embed="rId4"/>
                <a:stretch>
                  <a:fillRect b="-30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Rectangle 143">
            <a:extLst>
              <a:ext uri="{FF2B5EF4-FFF2-40B4-BE49-F238E27FC236}">
                <a16:creationId xmlns:a16="http://schemas.microsoft.com/office/drawing/2014/main" id="{BD433FE9-776A-ED44-9E5D-C88F7489893A}"/>
              </a:ext>
            </a:extLst>
          </p:cNvPr>
          <p:cNvSpPr/>
          <p:nvPr/>
        </p:nvSpPr>
        <p:spPr>
          <a:xfrm>
            <a:off x="4370655" y="3586158"/>
            <a:ext cx="1113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Where:</a:t>
            </a:r>
            <a:endParaRPr lang="en-VN" sz="2400" dirty="0"/>
          </a:p>
        </p:txBody>
      </p:sp>
      <p:pic>
        <p:nvPicPr>
          <p:cNvPr id="176" name="Picture 17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6817CCA-FEA5-CC40-BCAD-74B98AE06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4" y="1467491"/>
            <a:ext cx="2324100" cy="469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C865BD-F6E6-438B-8C96-56BBE470AEAF}"/>
              </a:ext>
            </a:extLst>
          </p:cNvPr>
          <p:cNvSpPr txBox="1"/>
          <p:nvPr/>
        </p:nvSpPr>
        <p:spPr>
          <a:xfrm>
            <a:off x="876300" y="393281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 err="1">
                <a:solidFill>
                  <a:srgbClr val="0070C0"/>
                </a:solidFill>
                <a:latin typeface="NimbusRomNo9L-Medi"/>
              </a:rPr>
              <a:t>LeMul</a:t>
            </a:r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417951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6354">
        <p159:morph option="byObject"/>
      </p:transition>
    </mc:Choice>
    <mc:Fallback xmlns="">
      <p:transition spd="slow" advTm="1635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672A79-DA14-004F-BBC0-41FE7B497E93}"/>
              </a:ext>
            </a:extLst>
          </p:cNvPr>
          <p:cNvSpPr txBox="1"/>
          <p:nvPr/>
        </p:nvSpPr>
        <p:spPr>
          <a:xfrm>
            <a:off x="3027884" y="3198167"/>
            <a:ext cx="6136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0070C0"/>
                </a:solidFill>
                <a:latin typeface="NimbusRomNo9L-Medi"/>
              </a:rPr>
              <a:t>Results</a:t>
            </a:r>
            <a:endParaRPr lang="en-US" sz="8000" b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587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7"/>
    </mc:Choice>
    <mc:Fallback xmlns="">
      <p:transition spd="slow" advTm="2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4A0A0D3-1D68-EF49-97FE-8CFBCDFFA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8"/>
          <a:stretch/>
        </p:blipFill>
        <p:spPr>
          <a:xfrm>
            <a:off x="1890224" y="1134556"/>
            <a:ext cx="9454365" cy="5336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31214-FC37-4DBA-8363-ADE28BEAFD29}"/>
              </a:ext>
            </a:extLst>
          </p:cNvPr>
          <p:cNvSpPr txBox="1"/>
          <p:nvPr/>
        </p:nvSpPr>
        <p:spPr>
          <a:xfrm>
            <a:off x="1278234" y="29923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Qualitative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AF245-156C-4E67-B939-DCA197A2FA8D}"/>
              </a:ext>
            </a:extLst>
          </p:cNvPr>
          <p:cNvSpPr txBox="1"/>
          <p:nvPr/>
        </p:nvSpPr>
        <p:spPr>
          <a:xfrm>
            <a:off x="1890224" y="694557"/>
            <a:ext cx="86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2009F-1399-4C7E-8174-4DDA5EB1B013}"/>
              </a:ext>
            </a:extLst>
          </p:cNvPr>
          <p:cNvSpPr txBox="1"/>
          <p:nvPr/>
        </p:nvSpPr>
        <p:spPr>
          <a:xfrm>
            <a:off x="4454236" y="694944"/>
            <a:ext cx="105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LeSym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48D0B-709A-4C98-ADD2-888876E5F84D}"/>
              </a:ext>
            </a:extLst>
          </p:cNvPr>
          <p:cNvSpPr txBox="1"/>
          <p:nvPr/>
        </p:nvSpPr>
        <p:spPr>
          <a:xfrm>
            <a:off x="8872695" y="716719"/>
            <a:ext cx="9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8886B-7DE7-40CD-8B2F-B7D521C2ACBA}"/>
              </a:ext>
            </a:extLst>
          </p:cNvPr>
          <p:cNvSpPr txBox="1"/>
          <p:nvPr/>
        </p:nvSpPr>
        <p:spPr>
          <a:xfrm>
            <a:off x="414076" y="1389565"/>
            <a:ext cx="86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BFM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6F3D2-9CA2-49F6-B164-FD597A9400EA}"/>
              </a:ext>
            </a:extLst>
          </p:cNvPr>
          <p:cNvSpPr txBox="1"/>
          <p:nvPr/>
        </p:nvSpPr>
        <p:spPr>
          <a:xfrm>
            <a:off x="414076" y="2191769"/>
            <a:ext cx="131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CelebA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B27B8-D941-41DA-9A2C-61CBBB1C19EF}"/>
              </a:ext>
            </a:extLst>
          </p:cNvPr>
          <p:cNvSpPr txBox="1"/>
          <p:nvPr/>
        </p:nvSpPr>
        <p:spPr>
          <a:xfrm>
            <a:off x="414076" y="3047719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CatFaces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18DA2-D1C0-4F8E-8425-B218E1DCAFC1}"/>
              </a:ext>
            </a:extLst>
          </p:cNvPr>
          <p:cNvSpPr txBox="1"/>
          <p:nvPr/>
        </p:nvSpPr>
        <p:spPr>
          <a:xfrm>
            <a:off x="414076" y="3973734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MultiPIE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D4E09-1A29-452F-A15A-8C33C6FCE274}"/>
              </a:ext>
            </a:extLst>
          </p:cNvPr>
          <p:cNvSpPr txBox="1"/>
          <p:nvPr/>
        </p:nvSpPr>
        <p:spPr>
          <a:xfrm>
            <a:off x="415756" y="4889803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CASIA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256F2C-AF50-429C-8A1D-B2C5098A32C6}"/>
              </a:ext>
            </a:extLst>
          </p:cNvPr>
          <p:cNvSpPr txBox="1"/>
          <p:nvPr/>
        </p:nvSpPr>
        <p:spPr>
          <a:xfrm>
            <a:off x="417436" y="5765680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YTF</a:t>
            </a:r>
          </a:p>
        </p:txBody>
      </p:sp>
    </p:spTree>
    <p:extLst>
      <p:ext uri="{BB962C8B-B14F-4D97-AF65-F5344CB8AC3E}">
        <p14:creationId xmlns:p14="http://schemas.microsoft.com/office/powerpoint/2010/main" val="336949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4A0A0D3-1D68-EF49-97FE-8CFBCDFFA8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82"/>
          <a:stretch/>
        </p:blipFill>
        <p:spPr>
          <a:xfrm>
            <a:off x="1890224" y="1134557"/>
            <a:ext cx="9454365" cy="2683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31214-FC37-4DBA-8363-ADE28BEAFD29}"/>
              </a:ext>
            </a:extLst>
          </p:cNvPr>
          <p:cNvSpPr txBox="1"/>
          <p:nvPr/>
        </p:nvSpPr>
        <p:spPr>
          <a:xfrm>
            <a:off x="1278234" y="29923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Qualitative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AF245-156C-4E67-B939-DCA197A2FA8D}"/>
              </a:ext>
            </a:extLst>
          </p:cNvPr>
          <p:cNvSpPr txBox="1"/>
          <p:nvPr/>
        </p:nvSpPr>
        <p:spPr>
          <a:xfrm>
            <a:off x="1890224" y="694557"/>
            <a:ext cx="86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2009F-1399-4C7E-8174-4DDA5EB1B013}"/>
              </a:ext>
            </a:extLst>
          </p:cNvPr>
          <p:cNvSpPr txBox="1"/>
          <p:nvPr/>
        </p:nvSpPr>
        <p:spPr>
          <a:xfrm>
            <a:off x="4454236" y="694944"/>
            <a:ext cx="105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LeSym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48D0B-709A-4C98-ADD2-888876E5F84D}"/>
              </a:ext>
            </a:extLst>
          </p:cNvPr>
          <p:cNvSpPr txBox="1"/>
          <p:nvPr/>
        </p:nvSpPr>
        <p:spPr>
          <a:xfrm>
            <a:off x="8872695" y="716719"/>
            <a:ext cx="9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8886B-7DE7-40CD-8B2F-B7D521C2ACBA}"/>
              </a:ext>
            </a:extLst>
          </p:cNvPr>
          <p:cNvSpPr txBox="1"/>
          <p:nvPr/>
        </p:nvSpPr>
        <p:spPr>
          <a:xfrm>
            <a:off x="414076" y="1389565"/>
            <a:ext cx="86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BFM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6F3D2-9CA2-49F6-B164-FD597A9400EA}"/>
              </a:ext>
            </a:extLst>
          </p:cNvPr>
          <p:cNvSpPr txBox="1"/>
          <p:nvPr/>
        </p:nvSpPr>
        <p:spPr>
          <a:xfrm>
            <a:off x="414076" y="2191769"/>
            <a:ext cx="131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CelebA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B27B8-D941-41DA-9A2C-61CBBB1C19EF}"/>
              </a:ext>
            </a:extLst>
          </p:cNvPr>
          <p:cNvSpPr txBox="1"/>
          <p:nvPr/>
        </p:nvSpPr>
        <p:spPr>
          <a:xfrm>
            <a:off x="414076" y="3047719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CatFaces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674059-1333-43BE-A2AC-7115391B9F0A}"/>
              </a:ext>
            </a:extLst>
          </p:cNvPr>
          <p:cNvSpPr txBox="1"/>
          <p:nvPr/>
        </p:nvSpPr>
        <p:spPr>
          <a:xfrm rot="21399588">
            <a:off x="2991103" y="4540223"/>
            <a:ext cx="6495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single-image, symmetric objects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2"/>
    </mc:Choice>
    <mc:Fallback xmlns="">
      <p:transition spd="slow" advTm="9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4A0A0D3-1D68-EF49-97FE-8CFBCDFFA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06"/>
          <a:stretch/>
        </p:blipFill>
        <p:spPr>
          <a:xfrm>
            <a:off x="1890224" y="1134557"/>
            <a:ext cx="9454365" cy="3558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31214-FC37-4DBA-8363-ADE28BEAFD29}"/>
              </a:ext>
            </a:extLst>
          </p:cNvPr>
          <p:cNvSpPr txBox="1"/>
          <p:nvPr/>
        </p:nvSpPr>
        <p:spPr>
          <a:xfrm>
            <a:off x="1278234" y="29923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Qualitative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AF245-156C-4E67-B939-DCA197A2FA8D}"/>
              </a:ext>
            </a:extLst>
          </p:cNvPr>
          <p:cNvSpPr txBox="1"/>
          <p:nvPr/>
        </p:nvSpPr>
        <p:spPr>
          <a:xfrm>
            <a:off x="1890224" y="694557"/>
            <a:ext cx="86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2009F-1399-4C7E-8174-4DDA5EB1B013}"/>
              </a:ext>
            </a:extLst>
          </p:cNvPr>
          <p:cNvSpPr txBox="1"/>
          <p:nvPr/>
        </p:nvSpPr>
        <p:spPr>
          <a:xfrm>
            <a:off x="4454236" y="694944"/>
            <a:ext cx="105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LeSym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48D0B-709A-4C98-ADD2-888876E5F84D}"/>
              </a:ext>
            </a:extLst>
          </p:cNvPr>
          <p:cNvSpPr txBox="1"/>
          <p:nvPr/>
        </p:nvSpPr>
        <p:spPr>
          <a:xfrm>
            <a:off x="8872695" y="716719"/>
            <a:ext cx="9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8886B-7DE7-40CD-8B2F-B7D521C2ACBA}"/>
              </a:ext>
            </a:extLst>
          </p:cNvPr>
          <p:cNvSpPr txBox="1"/>
          <p:nvPr/>
        </p:nvSpPr>
        <p:spPr>
          <a:xfrm>
            <a:off x="414076" y="1389565"/>
            <a:ext cx="86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BFM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6F3D2-9CA2-49F6-B164-FD597A9400EA}"/>
              </a:ext>
            </a:extLst>
          </p:cNvPr>
          <p:cNvSpPr txBox="1"/>
          <p:nvPr/>
        </p:nvSpPr>
        <p:spPr>
          <a:xfrm>
            <a:off x="414076" y="2191769"/>
            <a:ext cx="131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CelebA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B27B8-D941-41DA-9A2C-61CBBB1C19EF}"/>
              </a:ext>
            </a:extLst>
          </p:cNvPr>
          <p:cNvSpPr txBox="1"/>
          <p:nvPr/>
        </p:nvSpPr>
        <p:spPr>
          <a:xfrm>
            <a:off x="414076" y="3047719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CatFaces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18DA2-D1C0-4F8E-8425-B218E1DCAFC1}"/>
              </a:ext>
            </a:extLst>
          </p:cNvPr>
          <p:cNvSpPr txBox="1"/>
          <p:nvPr/>
        </p:nvSpPr>
        <p:spPr>
          <a:xfrm>
            <a:off x="414076" y="3973734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MultiPIE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99176-4C09-43B8-BEBF-9D2C202CAC99}"/>
              </a:ext>
            </a:extLst>
          </p:cNvPr>
          <p:cNvSpPr/>
          <p:nvPr/>
        </p:nvSpPr>
        <p:spPr>
          <a:xfrm>
            <a:off x="321547" y="1134555"/>
            <a:ext cx="11023042" cy="265367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E5291-07F2-40FB-861C-0C840978A7ED}"/>
              </a:ext>
            </a:extLst>
          </p:cNvPr>
          <p:cNvSpPr txBox="1"/>
          <p:nvPr/>
        </p:nvSpPr>
        <p:spPr>
          <a:xfrm rot="21399588">
            <a:off x="3838166" y="5369013"/>
            <a:ext cx="542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multi-view dataset</a:t>
            </a:r>
          </a:p>
        </p:txBody>
      </p:sp>
    </p:spTree>
    <p:extLst>
      <p:ext uri="{BB962C8B-B14F-4D97-AF65-F5344CB8AC3E}">
        <p14:creationId xmlns:p14="http://schemas.microsoft.com/office/powerpoint/2010/main" val="24674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3"/>
    </mc:Choice>
    <mc:Fallback xmlns="">
      <p:transition spd="slow" advTm="4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4A0A0D3-1D68-EF49-97FE-8CFBCDFFA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51"/>
          <a:stretch/>
        </p:blipFill>
        <p:spPr>
          <a:xfrm>
            <a:off x="1890224" y="1134557"/>
            <a:ext cx="9454365" cy="4442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31214-FC37-4DBA-8363-ADE28BEAFD29}"/>
              </a:ext>
            </a:extLst>
          </p:cNvPr>
          <p:cNvSpPr txBox="1"/>
          <p:nvPr/>
        </p:nvSpPr>
        <p:spPr>
          <a:xfrm>
            <a:off x="1278234" y="29923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Qualitative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AF245-156C-4E67-B939-DCA197A2FA8D}"/>
              </a:ext>
            </a:extLst>
          </p:cNvPr>
          <p:cNvSpPr txBox="1"/>
          <p:nvPr/>
        </p:nvSpPr>
        <p:spPr>
          <a:xfrm>
            <a:off x="1890224" y="694557"/>
            <a:ext cx="86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2009F-1399-4C7E-8174-4DDA5EB1B013}"/>
              </a:ext>
            </a:extLst>
          </p:cNvPr>
          <p:cNvSpPr txBox="1"/>
          <p:nvPr/>
        </p:nvSpPr>
        <p:spPr>
          <a:xfrm>
            <a:off x="4454236" y="694944"/>
            <a:ext cx="105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LeSym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48D0B-709A-4C98-ADD2-888876E5F84D}"/>
              </a:ext>
            </a:extLst>
          </p:cNvPr>
          <p:cNvSpPr txBox="1"/>
          <p:nvPr/>
        </p:nvSpPr>
        <p:spPr>
          <a:xfrm>
            <a:off x="8872695" y="716719"/>
            <a:ext cx="9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8886B-7DE7-40CD-8B2F-B7D521C2ACBA}"/>
              </a:ext>
            </a:extLst>
          </p:cNvPr>
          <p:cNvSpPr txBox="1"/>
          <p:nvPr/>
        </p:nvSpPr>
        <p:spPr>
          <a:xfrm>
            <a:off x="414076" y="1389565"/>
            <a:ext cx="86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BFM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6F3D2-9CA2-49F6-B164-FD597A9400EA}"/>
              </a:ext>
            </a:extLst>
          </p:cNvPr>
          <p:cNvSpPr txBox="1"/>
          <p:nvPr/>
        </p:nvSpPr>
        <p:spPr>
          <a:xfrm>
            <a:off x="414076" y="2191769"/>
            <a:ext cx="131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CelebA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B27B8-D941-41DA-9A2C-61CBBB1C19EF}"/>
              </a:ext>
            </a:extLst>
          </p:cNvPr>
          <p:cNvSpPr txBox="1"/>
          <p:nvPr/>
        </p:nvSpPr>
        <p:spPr>
          <a:xfrm>
            <a:off x="414076" y="3047719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CatFaces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18DA2-D1C0-4F8E-8425-B218E1DCAFC1}"/>
              </a:ext>
            </a:extLst>
          </p:cNvPr>
          <p:cNvSpPr txBox="1"/>
          <p:nvPr/>
        </p:nvSpPr>
        <p:spPr>
          <a:xfrm>
            <a:off x="414076" y="3973734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MultiPIE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99176-4C09-43B8-BEBF-9D2C202CAC99}"/>
              </a:ext>
            </a:extLst>
          </p:cNvPr>
          <p:cNvSpPr/>
          <p:nvPr/>
        </p:nvSpPr>
        <p:spPr>
          <a:xfrm>
            <a:off x="321547" y="1134555"/>
            <a:ext cx="11023042" cy="265367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FA0FA-4DEF-4112-888B-4093F7612DA9}"/>
              </a:ext>
            </a:extLst>
          </p:cNvPr>
          <p:cNvSpPr txBox="1"/>
          <p:nvPr/>
        </p:nvSpPr>
        <p:spPr>
          <a:xfrm>
            <a:off x="415756" y="4889803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CASIA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3AB78B-1359-4F04-ACB5-1AF03F8679BA}"/>
              </a:ext>
            </a:extLst>
          </p:cNvPr>
          <p:cNvSpPr txBox="1"/>
          <p:nvPr/>
        </p:nvSpPr>
        <p:spPr>
          <a:xfrm rot="21399588">
            <a:off x="4237476" y="2113477"/>
            <a:ext cx="517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image collection dataset</a:t>
            </a:r>
          </a:p>
        </p:txBody>
      </p:sp>
    </p:spTree>
    <p:extLst>
      <p:ext uri="{BB962C8B-B14F-4D97-AF65-F5344CB8AC3E}">
        <p14:creationId xmlns:p14="http://schemas.microsoft.com/office/powerpoint/2010/main" val="293127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1"/>
    </mc:Choice>
    <mc:Fallback xmlns="">
      <p:transition spd="slow" advTm="2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84A0A0D3-1D68-EF49-97FE-8CFBCDFFA8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7"/>
          <a:stretch/>
        </p:blipFill>
        <p:spPr>
          <a:xfrm>
            <a:off x="1890224" y="1134556"/>
            <a:ext cx="9454365" cy="53365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31214-FC37-4DBA-8363-ADE28BEAFD29}"/>
              </a:ext>
            </a:extLst>
          </p:cNvPr>
          <p:cNvSpPr txBox="1"/>
          <p:nvPr/>
        </p:nvSpPr>
        <p:spPr>
          <a:xfrm>
            <a:off x="1278234" y="29923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Qualitative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AF245-156C-4E67-B939-DCA197A2FA8D}"/>
              </a:ext>
            </a:extLst>
          </p:cNvPr>
          <p:cNvSpPr txBox="1"/>
          <p:nvPr/>
        </p:nvSpPr>
        <p:spPr>
          <a:xfrm>
            <a:off x="1890224" y="694557"/>
            <a:ext cx="86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2009F-1399-4C7E-8174-4DDA5EB1B013}"/>
              </a:ext>
            </a:extLst>
          </p:cNvPr>
          <p:cNvSpPr txBox="1"/>
          <p:nvPr/>
        </p:nvSpPr>
        <p:spPr>
          <a:xfrm>
            <a:off x="4454236" y="694944"/>
            <a:ext cx="1052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LeSym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48D0B-709A-4C98-ADD2-888876E5F84D}"/>
              </a:ext>
            </a:extLst>
          </p:cNvPr>
          <p:cNvSpPr txBox="1"/>
          <p:nvPr/>
        </p:nvSpPr>
        <p:spPr>
          <a:xfrm>
            <a:off x="8872695" y="716719"/>
            <a:ext cx="93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18886B-7DE7-40CD-8B2F-B7D521C2ACBA}"/>
              </a:ext>
            </a:extLst>
          </p:cNvPr>
          <p:cNvSpPr txBox="1"/>
          <p:nvPr/>
        </p:nvSpPr>
        <p:spPr>
          <a:xfrm>
            <a:off x="414076" y="1389565"/>
            <a:ext cx="86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BFM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6F3D2-9CA2-49F6-B164-FD597A9400EA}"/>
              </a:ext>
            </a:extLst>
          </p:cNvPr>
          <p:cNvSpPr txBox="1"/>
          <p:nvPr/>
        </p:nvSpPr>
        <p:spPr>
          <a:xfrm>
            <a:off x="414076" y="2191769"/>
            <a:ext cx="131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CelebA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B27B8-D941-41DA-9A2C-61CBBB1C19EF}"/>
              </a:ext>
            </a:extLst>
          </p:cNvPr>
          <p:cNvSpPr txBox="1"/>
          <p:nvPr/>
        </p:nvSpPr>
        <p:spPr>
          <a:xfrm>
            <a:off x="414076" y="3047719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CatFaces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A18DA2-D1C0-4F8E-8425-B218E1DCAFC1}"/>
              </a:ext>
            </a:extLst>
          </p:cNvPr>
          <p:cNvSpPr txBox="1"/>
          <p:nvPr/>
        </p:nvSpPr>
        <p:spPr>
          <a:xfrm>
            <a:off x="414076" y="3973734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</a:rPr>
              <a:t>MultiPIE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99176-4C09-43B8-BEBF-9D2C202CAC99}"/>
              </a:ext>
            </a:extLst>
          </p:cNvPr>
          <p:cNvSpPr/>
          <p:nvPr/>
        </p:nvSpPr>
        <p:spPr>
          <a:xfrm>
            <a:off x="321547" y="1134555"/>
            <a:ext cx="11023042" cy="265367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FE5291-07F2-40FB-861C-0C840978A7ED}"/>
              </a:ext>
            </a:extLst>
          </p:cNvPr>
          <p:cNvSpPr txBox="1"/>
          <p:nvPr/>
        </p:nvSpPr>
        <p:spPr>
          <a:xfrm rot="21399588">
            <a:off x="4719076" y="2099435"/>
            <a:ext cx="469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video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FA0FA-4DEF-4112-888B-4093F7612DA9}"/>
              </a:ext>
            </a:extLst>
          </p:cNvPr>
          <p:cNvSpPr txBox="1"/>
          <p:nvPr/>
        </p:nvSpPr>
        <p:spPr>
          <a:xfrm>
            <a:off x="415756" y="4889803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CASIA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D584D8-BC62-46EF-965D-432FC5B539D0}"/>
              </a:ext>
            </a:extLst>
          </p:cNvPr>
          <p:cNvSpPr txBox="1"/>
          <p:nvPr/>
        </p:nvSpPr>
        <p:spPr>
          <a:xfrm>
            <a:off x="417436" y="5765680"/>
            <a:ext cx="1476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YTF</a:t>
            </a:r>
          </a:p>
        </p:txBody>
      </p:sp>
    </p:spTree>
    <p:extLst>
      <p:ext uri="{BB962C8B-B14F-4D97-AF65-F5344CB8AC3E}">
        <p14:creationId xmlns:p14="http://schemas.microsoft.com/office/powerpoint/2010/main" val="170647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1"/>
    </mc:Choice>
    <mc:Fallback xmlns="">
      <p:transition spd="slow" advTm="9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B44301-A085-CB4B-9F86-0562EF7320D7}"/>
              </a:ext>
            </a:extLst>
          </p:cNvPr>
          <p:cNvGrpSpPr/>
          <p:nvPr/>
        </p:nvGrpSpPr>
        <p:grpSpPr>
          <a:xfrm>
            <a:off x="1745009" y="949018"/>
            <a:ext cx="8346010" cy="5499100"/>
            <a:chOff x="1745009" y="949018"/>
            <a:chExt cx="8346010" cy="5499100"/>
          </a:xfrm>
        </p:grpSpPr>
        <p:pic>
          <p:nvPicPr>
            <p:cNvPr id="19" name="Picture 18" descr="A picture containing cat, mammal, domestic cat&#10;&#10;Description automatically generated">
              <a:extLst>
                <a:ext uri="{FF2B5EF4-FFF2-40B4-BE49-F238E27FC236}">
                  <a16:creationId xmlns:a16="http://schemas.microsoft.com/office/drawing/2014/main" id="{F9ED4CAF-0DA8-AE44-952A-0317BC02F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009" y="4835218"/>
              <a:ext cx="1600200" cy="1600200"/>
            </a:xfrm>
            <a:prstGeom prst="rect">
              <a:avLst/>
            </a:prstGeom>
          </p:spPr>
        </p:pic>
        <p:pic>
          <p:nvPicPr>
            <p:cNvPr id="20" name="Picture 19" descr="A picture containing cat, indoor, domestic cat, mammal&#10;&#10;Description automatically generated">
              <a:extLst>
                <a:ext uri="{FF2B5EF4-FFF2-40B4-BE49-F238E27FC236}">
                  <a16:creationId xmlns:a16="http://schemas.microsoft.com/office/drawing/2014/main" id="{32D58DE3-3D59-E647-843F-5942025C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009" y="2892118"/>
              <a:ext cx="1600200" cy="1600200"/>
            </a:xfrm>
            <a:prstGeom prst="rect">
              <a:avLst/>
            </a:prstGeom>
          </p:spPr>
        </p:pic>
        <p:pic>
          <p:nvPicPr>
            <p:cNvPr id="21" name="Picture 20" descr="A black cat with green eyes&#10;&#10;Description automatically generated with medium confidence">
              <a:extLst>
                <a:ext uri="{FF2B5EF4-FFF2-40B4-BE49-F238E27FC236}">
                  <a16:creationId xmlns:a16="http://schemas.microsoft.com/office/drawing/2014/main" id="{F5BB75F8-F660-5144-907C-41467E580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009" y="949018"/>
              <a:ext cx="1600200" cy="1600200"/>
            </a:xfrm>
            <a:prstGeom prst="rect">
              <a:avLst/>
            </a:prstGeom>
          </p:spPr>
        </p:pic>
        <p:sp>
          <p:nvSpPr>
            <p:cNvPr id="29" name="Isosceles Triangle 16">
              <a:extLst>
                <a:ext uri="{FF2B5EF4-FFF2-40B4-BE49-F238E27FC236}">
                  <a16:creationId xmlns:a16="http://schemas.microsoft.com/office/drawing/2014/main" id="{8B810C18-E980-B24F-BC77-27A9275A1E78}"/>
                </a:ext>
              </a:extLst>
            </p:cNvPr>
            <p:cNvSpPr/>
            <p:nvPr/>
          </p:nvSpPr>
          <p:spPr>
            <a:xfrm rot="5400000">
              <a:off x="3685870" y="3613419"/>
              <a:ext cx="584776" cy="1575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16">
              <a:extLst>
                <a:ext uri="{FF2B5EF4-FFF2-40B4-BE49-F238E27FC236}">
                  <a16:creationId xmlns:a16="http://schemas.microsoft.com/office/drawing/2014/main" id="{6217B66D-CB5A-7441-AEFC-D19BDD30BDFE}"/>
                </a:ext>
              </a:extLst>
            </p:cNvPr>
            <p:cNvSpPr/>
            <p:nvPr/>
          </p:nvSpPr>
          <p:spPr>
            <a:xfrm rot="5400000">
              <a:off x="5009600" y="3603916"/>
              <a:ext cx="584776" cy="1575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073ED34-0F7D-F84C-9A2C-BE989385E327}"/>
                </a:ext>
              </a:extLst>
            </p:cNvPr>
            <p:cNvGrpSpPr/>
            <p:nvPr/>
          </p:nvGrpSpPr>
          <p:grpSpPr>
            <a:xfrm rot="5400000">
              <a:off x="3440485" y="3333674"/>
              <a:ext cx="2640785" cy="707886"/>
              <a:chOff x="4952303" y="280162"/>
              <a:chExt cx="2640785" cy="70788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2FD34A-FB8B-0E4D-ACB3-9F77D10EDC7C}"/>
                  </a:ext>
                </a:extLst>
              </p:cNvPr>
              <p:cNvSpPr/>
              <p:nvPr/>
            </p:nvSpPr>
            <p:spPr>
              <a:xfrm>
                <a:off x="5171269" y="343677"/>
                <a:ext cx="2202852" cy="610720"/>
              </a:xfrm>
              <a:prstGeom prst="rect">
                <a:avLst/>
              </a:prstGeom>
              <a:solidFill>
                <a:srgbClr val="035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50548C-BD03-E14F-BD74-E8C05551AFD5}"/>
                  </a:ext>
                </a:extLst>
              </p:cNvPr>
              <p:cNvSpPr txBox="1"/>
              <p:nvPr/>
            </p:nvSpPr>
            <p:spPr>
              <a:xfrm>
                <a:off x="4952303" y="280162"/>
                <a:ext cx="26407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LeMul</a:t>
                </a:r>
                <a:endParaRPr lang="en-US" sz="40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56AA6D-48D4-AD41-AE5B-74FE3089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598" y="949018"/>
              <a:ext cx="1625600" cy="1625600"/>
            </a:xfrm>
            <a:prstGeom prst="rect">
              <a:avLst/>
            </a:prstGeom>
          </p:spPr>
        </p:pic>
        <p:pic>
          <p:nvPicPr>
            <p:cNvPr id="6" name="Picture 5" descr="A close up of a cat&#10;&#10;Description automatically generated with medium confidence">
              <a:extLst>
                <a:ext uri="{FF2B5EF4-FFF2-40B4-BE49-F238E27FC236}">
                  <a16:creationId xmlns:a16="http://schemas.microsoft.com/office/drawing/2014/main" id="{0F217ED6-C042-1D42-A2B8-101D1B6DD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419" y="949018"/>
              <a:ext cx="1625600" cy="1625600"/>
            </a:xfrm>
            <a:prstGeom prst="rect">
              <a:avLst/>
            </a:prstGeom>
          </p:spPr>
        </p:pic>
        <p:pic>
          <p:nvPicPr>
            <p:cNvPr id="8" name="Picture 7" descr="A close-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38097AF3-5757-3A4C-B8B4-3BB32990C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66717"/>
              <a:ext cx="1625600" cy="1625600"/>
            </a:xfrm>
            <a:prstGeom prst="rect">
              <a:avLst/>
            </a:prstGeom>
          </p:spPr>
        </p:pic>
        <p:pic>
          <p:nvPicPr>
            <p:cNvPr id="10" name="Picture 9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224EB68C-8CB4-9142-BE64-40414ED3C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419" y="2873067"/>
              <a:ext cx="1625600" cy="1625600"/>
            </a:xfrm>
            <a:prstGeom prst="rect">
              <a:avLst/>
            </a:prstGeom>
          </p:spPr>
        </p:pic>
        <p:pic>
          <p:nvPicPr>
            <p:cNvPr id="12" name="Picture 11" descr="A picture containing hydrozoan&#10;&#10;Description automatically generated">
              <a:extLst>
                <a:ext uri="{FF2B5EF4-FFF2-40B4-BE49-F238E27FC236}">
                  <a16:creationId xmlns:a16="http://schemas.microsoft.com/office/drawing/2014/main" id="{DB9F38BC-77C6-6341-B272-94802A1E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598" y="4809818"/>
              <a:ext cx="1625600" cy="1625600"/>
            </a:xfrm>
            <a:prstGeom prst="rect">
              <a:avLst/>
            </a:prstGeom>
          </p:spPr>
        </p:pic>
        <p:pic>
          <p:nvPicPr>
            <p:cNvPr id="14" name="Picture 13" descr="A close up of a cat&#10;&#10;Description automatically generated with medium confidence">
              <a:extLst>
                <a:ext uri="{FF2B5EF4-FFF2-40B4-BE49-F238E27FC236}">
                  <a16:creationId xmlns:a16="http://schemas.microsoft.com/office/drawing/2014/main" id="{C0742AF6-4BEB-1C47-BE4E-D78810BBD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419" y="4822518"/>
              <a:ext cx="1625600" cy="16256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84FC4D-8193-433E-BAF9-BA6A6D0DB196}"/>
              </a:ext>
            </a:extLst>
          </p:cNvPr>
          <p:cNvSpPr txBox="1"/>
          <p:nvPr/>
        </p:nvSpPr>
        <p:spPr>
          <a:xfrm>
            <a:off x="1278234" y="29923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Cat Faces (single</a:t>
            </a:r>
            <a:r>
              <a:rPr lang="en-US" sz="4000" u="none" strike="noStrike" dirty="0">
                <a:solidFill>
                  <a:srgbClr val="0070C0"/>
                </a:solidFill>
                <a:latin typeface="NimbusRomNo9L-Medi"/>
              </a:rPr>
              <a:t> + symmetric)</a:t>
            </a:r>
            <a:endParaRPr lang="en-US" sz="4000" u="none" strike="noStrike" baseline="0" dirty="0">
              <a:solidFill>
                <a:srgbClr val="0070C0"/>
              </a:solidFill>
              <a:latin typeface="NimbusRomNo9L-Medi"/>
            </a:endParaRPr>
          </a:p>
        </p:txBody>
      </p:sp>
    </p:spTree>
    <p:extLst>
      <p:ext uri="{BB962C8B-B14F-4D97-AF65-F5344CB8AC3E}">
        <p14:creationId xmlns:p14="http://schemas.microsoft.com/office/powerpoint/2010/main" val="38858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0"/>
    </mc:Choice>
    <mc:Fallback xmlns="">
      <p:transition spd="slow" advTm="6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C14F88-A45F-314C-AC65-0E1D734A6C46}"/>
              </a:ext>
            </a:extLst>
          </p:cNvPr>
          <p:cNvGrpSpPr/>
          <p:nvPr/>
        </p:nvGrpSpPr>
        <p:grpSpPr>
          <a:xfrm>
            <a:off x="1865082" y="877436"/>
            <a:ext cx="8346010" cy="5511800"/>
            <a:chOff x="1865082" y="877436"/>
            <a:chExt cx="8346010" cy="5511800"/>
          </a:xfrm>
        </p:grpSpPr>
        <p:pic>
          <p:nvPicPr>
            <p:cNvPr id="52" name="Picture 51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B158FC68-ACCE-4C41-B11B-CC3FD6609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082" y="2845936"/>
              <a:ext cx="1600200" cy="1600200"/>
            </a:xfrm>
            <a:prstGeom prst="rect">
              <a:avLst/>
            </a:prstGeom>
          </p:spPr>
        </p:pic>
        <p:pic>
          <p:nvPicPr>
            <p:cNvPr id="53" name="Picture 52" descr="A picture containing person, person, smiling, posing&#10;&#10;Description automatically generated">
              <a:extLst>
                <a:ext uri="{FF2B5EF4-FFF2-40B4-BE49-F238E27FC236}">
                  <a16:creationId xmlns:a16="http://schemas.microsoft.com/office/drawing/2014/main" id="{6F4F9757-3F9F-6B41-A302-D6932DAD7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082" y="4789036"/>
              <a:ext cx="1600200" cy="1600200"/>
            </a:xfrm>
            <a:prstGeom prst="rect">
              <a:avLst/>
            </a:prstGeom>
          </p:spPr>
        </p:pic>
        <p:pic>
          <p:nvPicPr>
            <p:cNvPr id="54" name="Picture 53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4B26A50A-3F4A-0D4D-890A-1B792DE19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082" y="902836"/>
              <a:ext cx="1600200" cy="1600200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A15ECB3-80AB-A540-9E1A-4AC5A8B3C3C6}"/>
                </a:ext>
              </a:extLst>
            </p:cNvPr>
            <p:cNvGrpSpPr/>
            <p:nvPr/>
          </p:nvGrpSpPr>
          <p:grpSpPr>
            <a:xfrm rot="5400000">
              <a:off x="3440485" y="3333674"/>
              <a:ext cx="2640785" cy="707886"/>
              <a:chOff x="4952303" y="280162"/>
              <a:chExt cx="2640785" cy="707886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DFEFB5F-42CF-1C4B-BB93-7F287FB28B14}"/>
                  </a:ext>
                </a:extLst>
              </p:cNvPr>
              <p:cNvSpPr/>
              <p:nvPr/>
            </p:nvSpPr>
            <p:spPr>
              <a:xfrm>
                <a:off x="5171269" y="343677"/>
                <a:ext cx="2202852" cy="610720"/>
              </a:xfrm>
              <a:prstGeom prst="rect">
                <a:avLst/>
              </a:prstGeom>
              <a:solidFill>
                <a:srgbClr val="035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133735ED-6D5A-2A41-874E-47B2309707A5}"/>
                  </a:ext>
                </a:extLst>
              </p:cNvPr>
              <p:cNvSpPr txBox="1"/>
              <p:nvPr/>
            </p:nvSpPr>
            <p:spPr>
              <a:xfrm>
                <a:off x="4952303" y="280162"/>
                <a:ext cx="26407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LeMul</a:t>
                </a:r>
                <a:endParaRPr lang="en-US" sz="40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sp>
          <p:nvSpPr>
            <p:cNvPr id="88" name="Isosceles Triangle 16">
              <a:extLst>
                <a:ext uri="{FF2B5EF4-FFF2-40B4-BE49-F238E27FC236}">
                  <a16:creationId xmlns:a16="http://schemas.microsoft.com/office/drawing/2014/main" id="{BE187492-04D7-BB4F-8696-EE7D774520A5}"/>
                </a:ext>
              </a:extLst>
            </p:cNvPr>
            <p:cNvSpPr/>
            <p:nvPr/>
          </p:nvSpPr>
          <p:spPr>
            <a:xfrm rot="5400000">
              <a:off x="3805943" y="3567237"/>
              <a:ext cx="584776" cy="1575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Isosceles Triangle 16">
              <a:extLst>
                <a:ext uri="{FF2B5EF4-FFF2-40B4-BE49-F238E27FC236}">
                  <a16:creationId xmlns:a16="http://schemas.microsoft.com/office/drawing/2014/main" id="{6E016AED-DA06-C746-98AC-44E2D34F4589}"/>
                </a:ext>
              </a:extLst>
            </p:cNvPr>
            <p:cNvSpPr/>
            <p:nvPr/>
          </p:nvSpPr>
          <p:spPr>
            <a:xfrm rot="5400000">
              <a:off x="5129673" y="3557734"/>
              <a:ext cx="584776" cy="1575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97851E0-AB60-A641-87B7-73ECB931D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331" y="877436"/>
              <a:ext cx="1625600" cy="1625600"/>
            </a:xfrm>
            <a:prstGeom prst="rect">
              <a:avLst/>
            </a:prstGeom>
          </p:spPr>
        </p:pic>
        <p:pic>
          <p:nvPicPr>
            <p:cNvPr id="5" name="Picture 4" descr="A close up of a dog&#10;&#10;Description automatically generated with medium confidence">
              <a:extLst>
                <a:ext uri="{FF2B5EF4-FFF2-40B4-BE49-F238E27FC236}">
                  <a16:creationId xmlns:a16="http://schemas.microsoft.com/office/drawing/2014/main" id="{812F703F-6B02-4C45-8223-97F55E48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492" y="877436"/>
              <a:ext cx="1625600" cy="1625600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7AA1FE7-9A8E-3F4D-9176-AA5DA0E0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331" y="2823733"/>
              <a:ext cx="1625600" cy="1625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0BCD40-4BEF-BF45-BD98-496B8F943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492" y="2833236"/>
              <a:ext cx="1625600" cy="1625600"/>
            </a:xfrm>
            <a:prstGeom prst="rect">
              <a:avLst/>
            </a:prstGeom>
          </p:spPr>
        </p:pic>
        <p:pic>
          <p:nvPicPr>
            <p:cNvPr id="11" name="Picture 1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6C64954-F42F-784C-A508-319634CB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673" y="4763636"/>
              <a:ext cx="1625600" cy="1625600"/>
            </a:xfrm>
            <a:prstGeom prst="rect">
              <a:avLst/>
            </a:prstGeom>
          </p:spPr>
        </p:pic>
        <p:pic>
          <p:nvPicPr>
            <p:cNvPr id="13" name="Picture 12" descr="A picture containing headdress, helmet&#10;&#10;Description automatically generated">
              <a:extLst>
                <a:ext uri="{FF2B5EF4-FFF2-40B4-BE49-F238E27FC236}">
                  <a16:creationId xmlns:a16="http://schemas.microsoft.com/office/drawing/2014/main" id="{EE7E2575-6382-DB4B-BE80-AEC3D561E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492" y="4763636"/>
              <a:ext cx="1625600" cy="16256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F13C760-E2DF-4C96-B2EE-309F9150DB2B}"/>
              </a:ext>
            </a:extLst>
          </p:cNvPr>
          <p:cNvSpPr txBox="1"/>
          <p:nvPr/>
        </p:nvSpPr>
        <p:spPr>
          <a:xfrm>
            <a:off x="1278234" y="29923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Multi-PIE (multi-view)</a:t>
            </a:r>
          </a:p>
        </p:txBody>
      </p:sp>
    </p:spTree>
    <p:extLst>
      <p:ext uri="{BB962C8B-B14F-4D97-AF65-F5344CB8AC3E}">
        <p14:creationId xmlns:p14="http://schemas.microsoft.com/office/powerpoint/2010/main" val="22519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15"/>
    </mc:Choice>
    <mc:Fallback xmlns="">
      <p:transition advTm="7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taking a selfie&#10;&#10;Description automatically generated">
            <a:extLst>
              <a:ext uri="{FF2B5EF4-FFF2-40B4-BE49-F238E27FC236}">
                <a16:creationId xmlns:a16="http://schemas.microsoft.com/office/drawing/2014/main" id="{3D6164AF-69C3-B249-96A8-063634FAC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09" y="2892118"/>
            <a:ext cx="1600200" cy="1600200"/>
          </a:xfrm>
          <a:prstGeom prst="rect">
            <a:avLst/>
          </a:prstGeom>
        </p:spPr>
      </p:pic>
      <p:pic>
        <p:nvPicPr>
          <p:cNvPr id="32" name="Picture 31" descr="A person look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65FB9863-0ABC-C942-9C35-91EE15C75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09" y="4835219"/>
            <a:ext cx="1600200" cy="1600200"/>
          </a:xfrm>
          <a:prstGeom prst="rect">
            <a:avLst/>
          </a:prstGeom>
        </p:spPr>
      </p:pic>
      <p:pic>
        <p:nvPicPr>
          <p:cNvPr id="33" name="Picture 32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368738D8-7DA8-6C45-B92C-EDB45F3E4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09" y="949018"/>
            <a:ext cx="1600200" cy="1600200"/>
          </a:xfrm>
          <a:prstGeom prst="rect">
            <a:avLst/>
          </a:prstGeom>
        </p:spPr>
      </p:pic>
      <p:sp>
        <p:nvSpPr>
          <p:cNvPr id="44" name="Isosceles Triangle 16">
            <a:extLst>
              <a:ext uri="{FF2B5EF4-FFF2-40B4-BE49-F238E27FC236}">
                <a16:creationId xmlns:a16="http://schemas.microsoft.com/office/drawing/2014/main" id="{DAA1F76D-A193-DE45-803E-7EC0504516F2}"/>
              </a:ext>
            </a:extLst>
          </p:cNvPr>
          <p:cNvSpPr/>
          <p:nvPr/>
        </p:nvSpPr>
        <p:spPr>
          <a:xfrm rot="5400000">
            <a:off x="3685870" y="3613419"/>
            <a:ext cx="584776" cy="1575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16">
            <a:extLst>
              <a:ext uri="{FF2B5EF4-FFF2-40B4-BE49-F238E27FC236}">
                <a16:creationId xmlns:a16="http://schemas.microsoft.com/office/drawing/2014/main" id="{86ABC44E-38F2-7946-A8BA-0EC57872633E}"/>
              </a:ext>
            </a:extLst>
          </p:cNvPr>
          <p:cNvSpPr/>
          <p:nvPr/>
        </p:nvSpPr>
        <p:spPr>
          <a:xfrm rot="5400000">
            <a:off x="5009600" y="3603916"/>
            <a:ext cx="584776" cy="1575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CED75D-22F1-E247-98FB-4E4DC062C0CF}"/>
              </a:ext>
            </a:extLst>
          </p:cNvPr>
          <p:cNvGrpSpPr/>
          <p:nvPr/>
        </p:nvGrpSpPr>
        <p:grpSpPr>
          <a:xfrm rot="5400000">
            <a:off x="3440485" y="3333674"/>
            <a:ext cx="2640785" cy="707886"/>
            <a:chOff x="4952303" y="280162"/>
            <a:chExt cx="2640785" cy="70788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0AD9232-52FE-CF42-82DF-3237C634C51F}"/>
                </a:ext>
              </a:extLst>
            </p:cNvPr>
            <p:cNvSpPr/>
            <p:nvPr/>
          </p:nvSpPr>
          <p:spPr>
            <a:xfrm>
              <a:off x="5171269" y="343677"/>
              <a:ext cx="2202852" cy="610720"/>
            </a:xfrm>
            <a:prstGeom prst="rect">
              <a:avLst/>
            </a:prstGeom>
            <a:solidFill>
              <a:srgbClr val="0350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709A6E-103C-0E4D-9581-3FDFC4E49931}"/>
                </a:ext>
              </a:extLst>
            </p:cNvPr>
            <p:cNvSpPr txBox="1"/>
            <p:nvPr/>
          </p:nvSpPr>
          <p:spPr>
            <a:xfrm>
              <a:off x="4952303" y="280162"/>
              <a:ext cx="26407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LeMul</a:t>
              </a:r>
              <a:endParaRPr lang="en-US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4" name="Picture 3" descr="A close-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ED5D0717-C990-2542-B42D-FAFB8FAEE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320" y="923616"/>
            <a:ext cx="1625600" cy="1625600"/>
          </a:xfrm>
          <a:prstGeom prst="rect">
            <a:avLst/>
          </a:prstGeom>
        </p:spPr>
      </p:pic>
      <p:pic>
        <p:nvPicPr>
          <p:cNvPr id="6" name="Picture 5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F828C9C7-80C4-3145-8B8D-059848D47C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419" y="923616"/>
            <a:ext cx="1625600" cy="1625600"/>
          </a:xfrm>
          <a:prstGeom prst="rect">
            <a:avLst/>
          </a:prstGeom>
        </p:spPr>
      </p:pic>
      <p:pic>
        <p:nvPicPr>
          <p:cNvPr id="8" name="Picture 7" descr="A picture containing blur&#10;&#10;Description automatically generated">
            <a:extLst>
              <a:ext uri="{FF2B5EF4-FFF2-40B4-BE49-F238E27FC236}">
                <a16:creationId xmlns:a16="http://schemas.microsoft.com/office/drawing/2014/main" id="{BC56C217-CD2E-4743-8084-9DDE75966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0133"/>
            <a:ext cx="1625600" cy="1625600"/>
          </a:xfrm>
          <a:prstGeom prst="rect">
            <a:avLst/>
          </a:prstGeom>
        </p:spPr>
      </p:pic>
      <p:pic>
        <p:nvPicPr>
          <p:cNvPr id="10" name="Picture 9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E7640EC2-AD7E-6744-A445-FFB4021090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419" y="2880133"/>
            <a:ext cx="1625600" cy="16256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1523A4C-9DAC-7247-8C49-4BA0AC0F8D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36650"/>
            <a:ext cx="1625600" cy="1625600"/>
          </a:xfrm>
          <a:prstGeom prst="rect">
            <a:avLst/>
          </a:prstGeom>
        </p:spPr>
      </p:pic>
      <p:pic>
        <p:nvPicPr>
          <p:cNvPr id="14" name="Picture 13" descr="A close up of a person&#10;&#10;Description automatically generated with medium confidence">
            <a:extLst>
              <a:ext uri="{FF2B5EF4-FFF2-40B4-BE49-F238E27FC236}">
                <a16:creationId xmlns:a16="http://schemas.microsoft.com/office/drawing/2014/main" id="{945DEB3C-C1A5-C442-A804-3E9826D13B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419" y="483665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8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8DA0F7-F07A-45F2-9B7D-B7E7FBA12171}"/>
              </a:ext>
            </a:extLst>
          </p:cNvPr>
          <p:cNvSpPr txBox="1"/>
          <p:nvPr/>
        </p:nvSpPr>
        <p:spPr>
          <a:xfrm>
            <a:off x="3027884" y="3198167"/>
            <a:ext cx="6136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u="none" strike="noStrike" baseline="0" dirty="0">
                <a:solidFill>
                  <a:srgbClr val="0070C0"/>
                </a:solidFill>
                <a:latin typeface="NimbusRomNo9L-Medi"/>
              </a:rPr>
              <a:t>Motivation</a:t>
            </a:r>
            <a:endParaRPr lang="en-US" sz="8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93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"/>
    </mc:Choice>
    <mc:Fallback xmlns="">
      <p:transition spd="slow" advTm="2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ACBF754-13A8-422F-A521-2088BB508E8D}"/>
              </a:ext>
            </a:extLst>
          </p:cNvPr>
          <p:cNvSpPr txBox="1"/>
          <p:nvPr/>
        </p:nvSpPr>
        <p:spPr>
          <a:xfrm>
            <a:off x="1278234" y="29923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CASIA-</a:t>
            </a:r>
            <a:r>
              <a:rPr lang="en-US" sz="4000" u="none" strike="noStrike" baseline="0" dirty="0" err="1">
                <a:solidFill>
                  <a:srgbClr val="0070C0"/>
                </a:solidFill>
                <a:latin typeface="NimbusRomNo9L-Medi"/>
              </a:rPr>
              <a:t>WebFace</a:t>
            </a:r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 (image</a:t>
            </a:r>
            <a:r>
              <a:rPr lang="en-US" sz="4000" u="none" strike="noStrike" dirty="0">
                <a:solidFill>
                  <a:srgbClr val="0070C0"/>
                </a:solidFill>
                <a:latin typeface="NimbusRomNo9L-Medi"/>
              </a:rPr>
              <a:t> collection</a:t>
            </a:r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F41D96-63B1-324E-ACA2-20B25C3E746E}"/>
              </a:ext>
            </a:extLst>
          </p:cNvPr>
          <p:cNvGrpSpPr/>
          <p:nvPr/>
        </p:nvGrpSpPr>
        <p:grpSpPr>
          <a:xfrm>
            <a:off x="1713734" y="923616"/>
            <a:ext cx="8377285" cy="5564550"/>
            <a:chOff x="1713734" y="923616"/>
            <a:chExt cx="8377285" cy="5564550"/>
          </a:xfrm>
        </p:grpSpPr>
        <p:sp>
          <p:nvSpPr>
            <p:cNvPr id="44" name="Isosceles Triangle 16">
              <a:extLst>
                <a:ext uri="{FF2B5EF4-FFF2-40B4-BE49-F238E27FC236}">
                  <a16:creationId xmlns:a16="http://schemas.microsoft.com/office/drawing/2014/main" id="{DAA1F76D-A193-DE45-803E-7EC0504516F2}"/>
                </a:ext>
              </a:extLst>
            </p:cNvPr>
            <p:cNvSpPr/>
            <p:nvPr/>
          </p:nvSpPr>
          <p:spPr>
            <a:xfrm rot="5400000">
              <a:off x="3685870" y="3613419"/>
              <a:ext cx="584776" cy="1575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16">
              <a:extLst>
                <a:ext uri="{FF2B5EF4-FFF2-40B4-BE49-F238E27FC236}">
                  <a16:creationId xmlns:a16="http://schemas.microsoft.com/office/drawing/2014/main" id="{86ABC44E-38F2-7946-A8BA-0EC57872633E}"/>
                </a:ext>
              </a:extLst>
            </p:cNvPr>
            <p:cNvSpPr/>
            <p:nvPr/>
          </p:nvSpPr>
          <p:spPr>
            <a:xfrm rot="5400000">
              <a:off x="5009600" y="3603916"/>
              <a:ext cx="584776" cy="1575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ED75D-22F1-E247-98FB-4E4DC062C0CF}"/>
                </a:ext>
              </a:extLst>
            </p:cNvPr>
            <p:cNvGrpSpPr/>
            <p:nvPr/>
          </p:nvGrpSpPr>
          <p:grpSpPr>
            <a:xfrm rot="5400000">
              <a:off x="3440485" y="3333674"/>
              <a:ext cx="2640785" cy="707886"/>
              <a:chOff x="4952303" y="280162"/>
              <a:chExt cx="2640785" cy="70788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0AD9232-52FE-CF42-82DF-3237C634C51F}"/>
                  </a:ext>
                </a:extLst>
              </p:cNvPr>
              <p:cNvSpPr/>
              <p:nvPr/>
            </p:nvSpPr>
            <p:spPr>
              <a:xfrm>
                <a:off x="5171269" y="343677"/>
                <a:ext cx="2202852" cy="610720"/>
              </a:xfrm>
              <a:prstGeom prst="rect">
                <a:avLst/>
              </a:prstGeom>
              <a:solidFill>
                <a:srgbClr val="0350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709A6E-103C-0E4D-9581-3FDFC4E49931}"/>
                  </a:ext>
                </a:extLst>
              </p:cNvPr>
              <p:cNvSpPr txBox="1"/>
              <p:nvPr/>
            </p:nvSpPr>
            <p:spPr>
              <a:xfrm>
                <a:off x="4952303" y="280162"/>
                <a:ext cx="26407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 err="1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LeMul</a:t>
                </a:r>
                <a:endParaRPr lang="en-US" sz="40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pic>
          <p:nvPicPr>
            <p:cNvPr id="4" name="Picture 3" descr="A picture containing person, posing&#10;&#10;Description automatically generated">
              <a:extLst>
                <a:ext uri="{FF2B5EF4-FFF2-40B4-BE49-F238E27FC236}">
                  <a16:creationId xmlns:a16="http://schemas.microsoft.com/office/drawing/2014/main" id="{0C0ACB96-7D23-D047-B69C-A7C0FCA3C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7605" y="923618"/>
              <a:ext cx="1625598" cy="1625598"/>
            </a:xfrm>
            <a:prstGeom prst="rect">
              <a:avLst/>
            </a:prstGeom>
          </p:spPr>
        </p:pic>
        <p:pic>
          <p:nvPicPr>
            <p:cNvPr id="6" name="Picture 5" descr="A person with blonde hair&#10;&#10;Description automatically generated with medium confidence">
              <a:extLst>
                <a:ext uri="{FF2B5EF4-FFF2-40B4-BE49-F238E27FC236}">
                  <a16:creationId xmlns:a16="http://schemas.microsoft.com/office/drawing/2014/main" id="{0F77C1EE-5E7B-ED42-856F-656CCE17F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734" y="4858697"/>
              <a:ext cx="1629469" cy="1629469"/>
            </a:xfrm>
            <a:prstGeom prst="rect">
              <a:avLst/>
            </a:prstGeom>
          </p:spPr>
        </p:pic>
        <p:pic>
          <p:nvPicPr>
            <p:cNvPr id="9" name="Picture 8" descr="A person smiling for the camera&#10;&#10;Description automatically generated with medium confidence">
              <a:extLst>
                <a:ext uri="{FF2B5EF4-FFF2-40B4-BE49-F238E27FC236}">
                  <a16:creationId xmlns:a16="http://schemas.microsoft.com/office/drawing/2014/main" id="{7A640AC8-CD65-9347-A1FA-E3E77A09D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735" y="2898756"/>
              <a:ext cx="1629469" cy="1629469"/>
            </a:xfrm>
            <a:prstGeom prst="rect">
              <a:avLst/>
            </a:prstGeom>
          </p:spPr>
        </p:pic>
        <p:pic>
          <p:nvPicPr>
            <p:cNvPr id="12" name="Picture 11" descr="A close 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6DD6D17A-AF94-EE48-AD7F-8935CCCA8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892836"/>
              <a:ext cx="1625598" cy="1625598"/>
            </a:xfrm>
            <a:prstGeom prst="rect">
              <a:avLst/>
            </a:prstGeom>
          </p:spPr>
        </p:pic>
        <p:pic>
          <p:nvPicPr>
            <p:cNvPr id="14" name="Picture 13" descr="A close 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F33ABF7C-CA2F-5642-8CF0-D7F7AF36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420" y="2892835"/>
              <a:ext cx="1625599" cy="162559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89C7842-E0B5-3748-B131-0D3C5906C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1" y="4858698"/>
              <a:ext cx="1625599" cy="1625599"/>
            </a:xfrm>
            <a:prstGeom prst="rect">
              <a:avLst/>
            </a:prstGeom>
          </p:spPr>
        </p:pic>
        <p:pic>
          <p:nvPicPr>
            <p:cNvPr id="24" name="Picture 23" descr="A close-up of a person&#10;&#10;Description automatically generated with medium confidence">
              <a:extLst>
                <a:ext uri="{FF2B5EF4-FFF2-40B4-BE49-F238E27FC236}">
                  <a16:creationId xmlns:a16="http://schemas.microsoft.com/office/drawing/2014/main" id="{149B5D0C-D46D-4F40-BF5F-7DCC93BD2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419" y="4858697"/>
              <a:ext cx="1625600" cy="1625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86AB029-2699-254F-944F-065E4251D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1" y="949018"/>
              <a:ext cx="1625599" cy="1625599"/>
            </a:xfrm>
            <a:prstGeom prst="rect">
              <a:avLst/>
            </a:prstGeom>
          </p:spPr>
        </p:pic>
        <p:pic>
          <p:nvPicPr>
            <p:cNvPr id="30" name="Picture 29" descr="A close up of a person&#10;&#10;Description automatically generated with low confidence">
              <a:extLst>
                <a:ext uri="{FF2B5EF4-FFF2-40B4-BE49-F238E27FC236}">
                  <a16:creationId xmlns:a16="http://schemas.microsoft.com/office/drawing/2014/main" id="{3D950158-959A-9448-BC15-FDF19A662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419" y="923616"/>
              <a:ext cx="1625600" cy="16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78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3"/>
    </mc:Choice>
    <mc:Fallback xmlns="">
      <p:transition spd="slow" advTm="8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ACBF754-13A8-422F-A521-2088BB508E8D}"/>
              </a:ext>
            </a:extLst>
          </p:cNvPr>
          <p:cNvSpPr txBox="1"/>
          <p:nvPr/>
        </p:nvSpPr>
        <p:spPr>
          <a:xfrm>
            <a:off x="1278234" y="29923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CASIA-</a:t>
            </a:r>
            <a:r>
              <a:rPr lang="en-US" sz="4000" u="none" strike="noStrike" baseline="0" dirty="0" err="1">
                <a:solidFill>
                  <a:srgbClr val="0070C0"/>
                </a:solidFill>
                <a:latin typeface="NimbusRomNo9L-Medi"/>
              </a:rPr>
              <a:t>WebFace</a:t>
            </a:r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 (image</a:t>
            </a:r>
            <a:r>
              <a:rPr lang="en-US" sz="4000" u="none" strike="noStrike" dirty="0">
                <a:solidFill>
                  <a:srgbClr val="0070C0"/>
                </a:solidFill>
                <a:latin typeface="NimbusRomNo9L-Medi"/>
              </a:rPr>
              <a:t> collection</a:t>
            </a:r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4FA3C-05E2-4FDF-BFC6-30E09F021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5793"/>
            <a:ext cx="12192000" cy="34902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BE14D2-C63D-4B0C-9891-B6AD0002ED10}"/>
              </a:ext>
            </a:extLst>
          </p:cNvPr>
          <p:cNvSpPr txBox="1"/>
          <p:nvPr/>
        </p:nvSpPr>
        <p:spPr>
          <a:xfrm rot="21399588">
            <a:off x="5527640" y="958757"/>
            <a:ext cx="2295486" cy="646331"/>
          </a:xfrm>
          <a:prstGeom prst="rect">
            <a:avLst/>
          </a:prstGeom>
          <a:solidFill>
            <a:srgbClr val="FCEEE4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In-the-wild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F910CA-B1A9-4264-9AC0-C8167BC1673C}"/>
              </a:ext>
            </a:extLst>
          </p:cNvPr>
          <p:cNvSpPr txBox="1"/>
          <p:nvPr/>
        </p:nvSpPr>
        <p:spPr>
          <a:xfrm>
            <a:off x="141811" y="1709441"/>
            <a:ext cx="86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37795D-496B-4A55-96E5-9BC0C5AF6A17}"/>
              </a:ext>
            </a:extLst>
          </p:cNvPr>
          <p:cNvSpPr txBox="1"/>
          <p:nvPr/>
        </p:nvSpPr>
        <p:spPr>
          <a:xfrm>
            <a:off x="2813538" y="1701071"/>
            <a:ext cx="217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LeSym</a:t>
            </a:r>
            <a:r>
              <a:rPr lang="en-US" sz="2400" b="1" dirty="0">
                <a:solidFill>
                  <a:srgbClr val="002060"/>
                </a:solidFill>
              </a:rPr>
              <a:t> (</a:t>
            </a:r>
            <a:r>
              <a:rPr lang="en-US" sz="2400" b="1" dirty="0" err="1">
                <a:solidFill>
                  <a:srgbClr val="002060"/>
                </a:solidFill>
              </a:rPr>
              <a:t>CelebA</a:t>
            </a:r>
            <a:r>
              <a:rPr lang="en-US" sz="2400" b="1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0EE3E4-BEA2-41ED-89D0-DAFAE00AA0B0}"/>
              </a:ext>
            </a:extLst>
          </p:cNvPr>
          <p:cNvSpPr txBox="1"/>
          <p:nvPr/>
        </p:nvSpPr>
        <p:spPr>
          <a:xfrm>
            <a:off x="8572935" y="1722844"/>
            <a:ext cx="2170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LeMul</a:t>
            </a:r>
            <a:r>
              <a:rPr lang="en-US" sz="2400" b="1" dirty="0">
                <a:solidFill>
                  <a:srgbClr val="002060"/>
                </a:solidFill>
              </a:rPr>
              <a:t> (CASIA)</a:t>
            </a:r>
          </a:p>
        </p:txBody>
      </p:sp>
    </p:spTree>
    <p:extLst>
      <p:ext uri="{BB962C8B-B14F-4D97-AF65-F5344CB8AC3E}">
        <p14:creationId xmlns:p14="http://schemas.microsoft.com/office/powerpoint/2010/main" val="35815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5"/>
    </mc:Choice>
    <mc:Fallback xmlns="">
      <p:transition spd="slow" advTm="7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4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B12F21-C702-D24B-BB75-8B9DBEFA2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125" y="3429000"/>
            <a:ext cx="6229622" cy="2263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9777A-9E18-EA4D-918C-B0DE8B30D5B4}"/>
              </a:ext>
            </a:extLst>
          </p:cNvPr>
          <p:cNvSpPr txBox="1"/>
          <p:nvPr/>
        </p:nvSpPr>
        <p:spPr>
          <a:xfrm>
            <a:off x="3969928" y="5788807"/>
            <a:ext cx="4386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BFM results comparison with baselines.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2A19C-E617-4A89-844F-E2327753D27B}"/>
              </a:ext>
            </a:extLst>
          </p:cNvPr>
          <p:cNvSpPr txBox="1"/>
          <p:nvPr/>
        </p:nvSpPr>
        <p:spPr>
          <a:xfrm>
            <a:off x="1278234" y="29923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Quantitative</a:t>
            </a:r>
            <a:r>
              <a:rPr lang="en-US" sz="4000" u="none" strike="noStrike" dirty="0">
                <a:solidFill>
                  <a:srgbClr val="0070C0"/>
                </a:solidFill>
                <a:latin typeface="NimbusRomNo9L-Medi"/>
              </a:rPr>
              <a:t> results</a:t>
            </a:r>
            <a:endParaRPr lang="en-US" sz="4000" u="none" strike="noStrike" baseline="0" dirty="0">
              <a:solidFill>
                <a:srgbClr val="0070C0"/>
              </a:solidFill>
              <a:latin typeface="NimbusRomNo9L-Me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0D98E-FCED-404D-BA98-F17F28A960EE}"/>
              </a:ext>
            </a:extLst>
          </p:cNvPr>
          <p:cNvSpPr txBox="1"/>
          <p:nvPr/>
        </p:nvSpPr>
        <p:spPr>
          <a:xfrm rot="21353737">
            <a:off x="2458181" y="1375446"/>
            <a:ext cx="8261409" cy="1313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Better surface reconstruction on BFM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Better voted via user surveys on all datasets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781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3"/>
    </mc:Choice>
    <mc:Fallback xmlns="">
      <p:transition spd="slow" advTm="20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B12F21-C702-D24B-BB75-8B9DBEFA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4" y="3653899"/>
            <a:ext cx="6229622" cy="22632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2D8A61-8137-7547-980F-0ED9859C0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030" y="3201717"/>
            <a:ext cx="4023103" cy="1929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9777A-9E18-EA4D-918C-B0DE8B30D5B4}"/>
              </a:ext>
            </a:extLst>
          </p:cNvPr>
          <p:cNvSpPr txBox="1"/>
          <p:nvPr/>
        </p:nvSpPr>
        <p:spPr>
          <a:xfrm>
            <a:off x="1848897" y="6013706"/>
            <a:ext cx="4386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BFM results comparison with baselines.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229903-997F-9C47-991C-23A141229267}"/>
              </a:ext>
            </a:extLst>
          </p:cNvPr>
          <p:cNvSpPr/>
          <p:nvPr/>
        </p:nvSpPr>
        <p:spPr>
          <a:xfrm>
            <a:off x="7911592" y="5131293"/>
            <a:ext cx="2580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LeMul</a:t>
            </a:r>
            <a:r>
              <a:rPr lang="en-US" sz="2000" dirty="0"/>
              <a:t> vs. </a:t>
            </a:r>
            <a:r>
              <a:rPr lang="en-US" sz="2000" dirty="0" err="1"/>
              <a:t>LeSym</a:t>
            </a:r>
            <a:r>
              <a:rPr lang="en-US" sz="2000" dirty="0"/>
              <a:t> (SIDE)</a:t>
            </a:r>
            <a:endParaRPr lang="en-V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2A19C-E617-4A89-844F-E2327753D27B}"/>
              </a:ext>
            </a:extLst>
          </p:cNvPr>
          <p:cNvSpPr txBox="1"/>
          <p:nvPr/>
        </p:nvSpPr>
        <p:spPr>
          <a:xfrm>
            <a:off x="1278234" y="29923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Quantitative</a:t>
            </a:r>
            <a:r>
              <a:rPr lang="en-US" sz="4000" u="none" strike="noStrike" dirty="0">
                <a:solidFill>
                  <a:srgbClr val="0070C0"/>
                </a:solidFill>
                <a:latin typeface="NimbusRomNo9L-Medi"/>
              </a:rPr>
              <a:t> results</a:t>
            </a:r>
            <a:endParaRPr lang="en-US" sz="4000" u="none" strike="noStrike" baseline="0" dirty="0">
              <a:solidFill>
                <a:srgbClr val="0070C0"/>
              </a:solidFill>
              <a:latin typeface="NimbusRomNo9L-Med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A0D98E-FCED-404D-BA98-F17F28A960EE}"/>
              </a:ext>
            </a:extLst>
          </p:cNvPr>
          <p:cNvSpPr txBox="1"/>
          <p:nvPr/>
        </p:nvSpPr>
        <p:spPr>
          <a:xfrm rot="21353737">
            <a:off x="2458181" y="1375446"/>
            <a:ext cx="8261409" cy="1313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Better surface reconstruction on BFM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Better voted via user surveys on all datasets</a:t>
            </a:r>
          </a:p>
        </p:txBody>
      </p:sp>
    </p:spTree>
    <p:extLst>
      <p:ext uri="{BB962C8B-B14F-4D97-AF65-F5344CB8AC3E}">
        <p14:creationId xmlns:p14="http://schemas.microsoft.com/office/powerpoint/2010/main" val="100053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C67D915-E576-40BA-8185-20B499878AE1}"/>
              </a:ext>
            </a:extLst>
          </p:cNvPr>
          <p:cNvSpPr txBox="1"/>
          <p:nvPr/>
        </p:nvSpPr>
        <p:spPr>
          <a:xfrm>
            <a:off x="3868993" y="2625237"/>
            <a:ext cx="4454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Ink Free" panose="03080402000500000000" pitchFamily="66" charset="0"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7C221-9C6C-4F30-B7E2-E061A6A617AF}"/>
              </a:ext>
            </a:extLst>
          </p:cNvPr>
          <p:cNvSpPr txBox="1"/>
          <p:nvPr/>
        </p:nvSpPr>
        <p:spPr>
          <a:xfrm>
            <a:off x="3324128" y="3640900"/>
            <a:ext cx="554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https://github.com/VinAIResearch/LeMul</a:t>
            </a:r>
          </a:p>
        </p:txBody>
      </p:sp>
    </p:spTree>
    <p:extLst>
      <p:ext uri="{BB962C8B-B14F-4D97-AF65-F5344CB8AC3E}">
        <p14:creationId xmlns:p14="http://schemas.microsoft.com/office/powerpoint/2010/main" val="41890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7"/>
    </mc:Choice>
    <mc:Fallback xmlns="">
      <p:transition spd="slow" advTm="655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3087B9-20DD-4D24-AF22-DDF0F9868D1A}"/>
              </a:ext>
            </a:extLst>
          </p:cNvPr>
          <p:cNvSpPr txBox="1"/>
          <p:nvPr/>
        </p:nvSpPr>
        <p:spPr>
          <a:xfrm>
            <a:off x="876300" y="523905"/>
            <a:ext cx="10439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23F4C-D5D1-4A63-B0BC-88F766077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219" y="2803170"/>
            <a:ext cx="1639514" cy="1580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4B39B-3E40-4F4C-83EF-DFED5F74E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012" y="2809281"/>
            <a:ext cx="3292131" cy="173257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9E09ADF-34E4-46CF-91C4-9F2F514D1CE8}"/>
              </a:ext>
            </a:extLst>
          </p:cNvPr>
          <p:cNvSpPr/>
          <p:nvPr/>
        </p:nvSpPr>
        <p:spPr>
          <a:xfrm>
            <a:off x="4031943" y="3458997"/>
            <a:ext cx="423417" cy="43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2327B-A48F-40C6-9D2F-A3DA37BF048A}"/>
              </a:ext>
            </a:extLst>
          </p:cNvPr>
          <p:cNvSpPr txBox="1"/>
          <p:nvPr/>
        </p:nvSpPr>
        <p:spPr>
          <a:xfrm>
            <a:off x="992029" y="1544735"/>
            <a:ext cx="10844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Recover </a:t>
            </a: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3D structure </a:t>
            </a:r>
            <a:r>
              <a:rPr lang="en-US" sz="2800" dirty="0"/>
              <a:t>(shape + texture) of an object of a </a:t>
            </a: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known category</a:t>
            </a:r>
            <a:r>
              <a:rPr lang="en-US" sz="2800" dirty="0"/>
              <a:t> in a </a:t>
            </a: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single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38394D-2510-48B8-A18E-306E1053CDF5}"/>
              </a:ext>
            </a:extLst>
          </p:cNvPr>
          <p:cNvSpPr txBox="1"/>
          <p:nvPr/>
        </p:nvSpPr>
        <p:spPr>
          <a:xfrm>
            <a:off x="992029" y="4617596"/>
            <a:ext cx="11329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sz="2800" dirty="0"/>
              <a:t>Ill-posed problem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/>
              <a:t>Human is very good at this task via learning </a:t>
            </a:r>
            <a:r>
              <a:rPr lang="en-US" sz="2800" b="1" dirty="0">
                <a:solidFill>
                  <a:srgbClr val="00B050"/>
                </a:solidFill>
              </a:rPr>
              <a:t>3D shape prior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721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772">
        <p159:morph option="byObject"/>
      </p:transition>
    </mc:Choice>
    <mc:Fallback xmlns="">
      <p:transition spd="slow" advTm="137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3087B9-20DD-4D24-AF22-DDF0F9868D1A}"/>
              </a:ext>
            </a:extLst>
          </p:cNvPr>
          <p:cNvSpPr txBox="1"/>
          <p:nvPr/>
        </p:nvSpPr>
        <p:spPr>
          <a:xfrm>
            <a:off x="876300" y="523905"/>
            <a:ext cx="10439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Problem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2327B-A48F-40C6-9D2F-A3DA37BF048A}"/>
              </a:ext>
            </a:extLst>
          </p:cNvPr>
          <p:cNvSpPr txBox="1"/>
          <p:nvPr/>
        </p:nvSpPr>
        <p:spPr>
          <a:xfrm>
            <a:off x="961549" y="1463455"/>
            <a:ext cx="10844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 to learn the 3D shape prior?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38394D-2510-48B8-A18E-306E1053CDF5}"/>
              </a:ext>
            </a:extLst>
          </p:cNvPr>
          <p:cNvSpPr txBox="1"/>
          <p:nvPr/>
        </p:nvSpPr>
        <p:spPr>
          <a:xfrm>
            <a:off x="1251053" y="2011947"/>
            <a:ext cx="11329344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Supervised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Require massive 3D data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hard to acquire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Unsupervised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800" dirty="0"/>
              <a:t>Observe 2D images of the same category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3E39AF-5822-4B9B-842B-26EFDBDC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30" y="3258154"/>
            <a:ext cx="1199491" cy="1199491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37CC08-2359-4A9C-ABA8-0D83B1674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885" y="2058282"/>
            <a:ext cx="793702" cy="79370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E070F84-E804-453F-A43C-EDD806E0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145" y="2942338"/>
            <a:ext cx="974464" cy="974464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8A14357-AC6B-4957-A564-C0B9A92A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970" y="1661431"/>
            <a:ext cx="793702" cy="793702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3DE23F7-C093-40BD-8739-3A0CF55D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775" y="5835911"/>
            <a:ext cx="775044" cy="775044"/>
          </a:xfrm>
          <a:prstGeom prst="rect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8DCCECE-FFCD-4A3D-A0F6-114DB1314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40" y="4668074"/>
            <a:ext cx="1020257" cy="1020257"/>
          </a:xfrm>
          <a:prstGeom prst="rect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cat, indoor, mammal, domestic cat&#10;&#10;Description automatically generated">
            <a:extLst>
              <a:ext uri="{FF2B5EF4-FFF2-40B4-BE49-F238E27FC236}">
                <a16:creationId xmlns:a16="http://schemas.microsoft.com/office/drawing/2014/main" id="{8315F230-4D7A-49B3-B732-A735A31E65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11522" r="24990"/>
          <a:stretch/>
        </p:blipFill>
        <p:spPr>
          <a:xfrm>
            <a:off x="2297534" y="4376365"/>
            <a:ext cx="1128345" cy="1090000"/>
          </a:xfrm>
          <a:prstGeom prst="rect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picture containing cat, ground, sitting, mammal&#10;&#10;Description automatically generated">
            <a:extLst>
              <a:ext uri="{FF2B5EF4-FFF2-40B4-BE49-F238E27FC236}">
                <a16:creationId xmlns:a16="http://schemas.microsoft.com/office/drawing/2014/main" id="{461E0C73-93DC-4A8C-BD1C-500828AE95F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2" t="2546" r="12998" b="49703"/>
          <a:stretch/>
        </p:blipFill>
        <p:spPr>
          <a:xfrm>
            <a:off x="2748669" y="5631809"/>
            <a:ext cx="1128345" cy="1042674"/>
          </a:xfrm>
          <a:prstGeom prst="rect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picture containing car, transport, parked, curb&#10;&#10;Description automatically generated">
            <a:extLst>
              <a:ext uri="{FF2B5EF4-FFF2-40B4-BE49-F238E27FC236}">
                <a16:creationId xmlns:a16="http://schemas.microsoft.com/office/drawing/2014/main" id="{5F2C23FA-C9DA-416C-93F4-03A4B394EE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24" y="5406556"/>
            <a:ext cx="1124374" cy="843280"/>
          </a:xfrm>
          <a:prstGeom prst="rect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black car with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6702D1BE-3FDC-4F18-8E07-F2C7121C1A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34" y="4748152"/>
            <a:ext cx="1238856" cy="930569"/>
          </a:xfrm>
          <a:prstGeom prst="rect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car parked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C13D9790-7CD2-4082-8210-1B17EA8250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219" y="4435125"/>
            <a:ext cx="1349248" cy="843280"/>
          </a:xfrm>
          <a:prstGeom prst="rect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 descr="A car parked in the snow&#10;&#10;Description automatically generated">
            <a:extLst>
              <a:ext uri="{FF2B5EF4-FFF2-40B4-BE49-F238E27FC236}">
                <a16:creationId xmlns:a16="http://schemas.microsoft.com/office/drawing/2014/main" id="{BD801ED9-27FC-46AB-8890-E23682FE38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74" y="5764696"/>
            <a:ext cx="1128345" cy="846259"/>
          </a:xfrm>
          <a:prstGeom prst="rect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DE59E5A-00CE-4B6C-9AF3-036AED913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0" y="1999482"/>
            <a:ext cx="1100960" cy="1100960"/>
          </a:xfrm>
          <a:prstGeom prst="rect">
            <a:avLst/>
          </a:prstGeom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4820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805">
        <p159:morph option="byObject"/>
      </p:transition>
    </mc:Choice>
    <mc:Fallback xmlns="">
      <p:transition spd="slow" advTm="22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B5F6725-08A7-8B46-B677-7E8D2A7F0AC6}"/>
              </a:ext>
            </a:extLst>
          </p:cNvPr>
          <p:cNvSpPr txBox="1"/>
          <p:nvPr/>
        </p:nvSpPr>
        <p:spPr>
          <a:xfrm>
            <a:off x="7582177" y="3429000"/>
            <a:ext cx="4754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Only symmetric objects 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1F6D4-1E30-5D42-84A1-413E8642C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58" y="1506751"/>
            <a:ext cx="6448679" cy="4165107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9A0766-D2A8-4BC0-98B6-5D69E4244EBF}"/>
              </a:ext>
            </a:extLst>
          </p:cNvPr>
          <p:cNvSpPr txBox="1"/>
          <p:nvPr/>
        </p:nvSpPr>
        <p:spPr>
          <a:xfrm>
            <a:off x="876300" y="523905"/>
            <a:ext cx="1131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Previous approach – </a:t>
            </a:r>
            <a:r>
              <a:rPr lang="en-US" sz="4000" u="none" strike="noStrike" baseline="0" dirty="0" err="1">
                <a:solidFill>
                  <a:srgbClr val="0070C0"/>
                </a:solidFill>
                <a:latin typeface="NimbusRomNo9L-Medi"/>
              </a:rPr>
              <a:t>LeSym</a:t>
            </a:r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19AEC1-DF09-4D4B-80D9-B925E682761F}"/>
              </a:ext>
            </a:extLst>
          </p:cNvPr>
          <p:cNvSpPr txBox="1"/>
          <p:nvPr/>
        </p:nvSpPr>
        <p:spPr>
          <a:xfrm>
            <a:off x="98418" y="6211669"/>
            <a:ext cx="8181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indent="-173038"/>
            <a:r>
              <a:rPr lang="en-US" u="none" strike="noStrike" baseline="0" dirty="0">
                <a:latin typeface="NimbusRomNo9L-Medi"/>
              </a:rPr>
              <a:t>* S. </a:t>
            </a:r>
            <a:r>
              <a:rPr lang="en-US" dirty="0"/>
              <a:t>Wu, C. </a:t>
            </a:r>
            <a:r>
              <a:rPr lang="en-US" dirty="0" err="1"/>
              <a:t>Rupprecht</a:t>
            </a:r>
            <a:r>
              <a:rPr lang="en-US" dirty="0"/>
              <a:t>, and A. </a:t>
            </a:r>
            <a:r>
              <a:rPr lang="en-US" dirty="0" err="1"/>
              <a:t>Vedaldi</a:t>
            </a:r>
            <a:r>
              <a:rPr lang="en-US" dirty="0"/>
              <a:t>. “Unsupervised learning of probably symmetric deformable 3d objects from images in the wild”. In </a:t>
            </a:r>
            <a:r>
              <a:rPr lang="en-US" i="1" dirty="0"/>
              <a:t>CVPR 2020.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283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211">
        <p159:morph option="byObject"/>
      </p:transition>
    </mc:Choice>
    <mc:Fallback xmlns="">
      <p:transition spd="slow" advTm="232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4187F3D-F262-4BC5-A4DB-E4F61B1F2E16}"/>
              </a:ext>
            </a:extLst>
          </p:cNvPr>
          <p:cNvSpPr txBox="1"/>
          <p:nvPr/>
        </p:nvSpPr>
        <p:spPr>
          <a:xfrm>
            <a:off x="5976314" y="1527592"/>
            <a:ext cx="1700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none" strike="noStrike" baseline="0" dirty="0">
                <a:latin typeface="NimbusRomNo9L-Medi"/>
              </a:rPr>
              <a:t>Multi-view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40D9F-233D-404D-A107-9017B3244895}"/>
              </a:ext>
            </a:extLst>
          </p:cNvPr>
          <p:cNvSpPr txBox="1"/>
          <p:nvPr/>
        </p:nvSpPr>
        <p:spPr>
          <a:xfrm>
            <a:off x="6096000" y="3197280"/>
            <a:ext cx="146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none" strike="noStrike" baseline="0" dirty="0">
                <a:latin typeface="NimbusRomNo9L-Medi"/>
              </a:rPr>
              <a:t>Collection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72E8F-00F6-45D1-82A8-8AD44B09A41C}"/>
              </a:ext>
            </a:extLst>
          </p:cNvPr>
          <p:cNvSpPr txBox="1"/>
          <p:nvPr/>
        </p:nvSpPr>
        <p:spPr>
          <a:xfrm>
            <a:off x="5876600" y="4957116"/>
            <a:ext cx="146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u="none" strike="noStrike" baseline="0" dirty="0">
                <a:latin typeface="NimbusRomNo9L-Medi"/>
              </a:rPr>
              <a:t>Video</a:t>
            </a:r>
            <a:endParaRPr lang="en-US" sz="4000" dirty="0"/>
          </a:p>
        </p:txBody>
      </p:sp>
      <p:pic>
        <p:nvPicPr>
          <p:cNvPr id="18" name="Picture 17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DB1327CC-6BE6-6643-8C9B-6E5B1A5DD1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32" b="8299"/>
          <a:stretch/>
        </p:blipFill>
        <p:spPr>
          <a:xfrm>
            <a:off x="7783379" y="897628"/>
            <a:ext cx="3014308" cy="52341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66B0AA-C066-4638-BE12-453AE3DA55E3}"/>
              </a:ext>
            </a:extLst>
          </p:cNvPr>
          <p:cNvSpPr txBox="1"/>
          <p:nvPr/>
        </p:nvSpPr>
        <p:spPr>
          <a:xfrm>
            <a:off x="876300" y="523905"/>
            <a:ext cx="1131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Our solution?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9376E-AC62-4608-B3F0-D75A0F27EDD4}"/>
              </a:ext>
            </a:extLst>
          </p:cNvPr>
          <p:cNvSpPr txBox="1"/>
          <p:nvPr/>
        </p:nvSpPr>
        <p:spPr>
          <a:xfrm>
            <a:off x="876300" y="1758425"/>
            <a:ext cx="4306468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/>
              <a:t>Many datasets have </a:t>
            </a: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multiple images </a:t>
            </a:r>
            <a:r>
              <a:rPr lang="en-US" sz="2800" dirty="0"/>
              <a:t>for each </a:t>
            </a: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object instance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800" dirty="0"/>
              <a:t>Cover symmetric objects</a:t>
            </a:r>
          </a:p>
          <a:p>
            <a:pPr lvl="1">
              <a:spcAft>
                <a:spcPts val="600"/>
              </a:spcAft>
            </a:pPr>
            <a:endParaRPr lang="en-US" sz="2800" dirty="0"/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B050"/>
                </a:solidFill>
              </a:rPr>
              <a:t>Shape consistency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692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1282">
        <p159:morph option="byObject"/>
      </p:transition>
    </mc:Choice>
    <mc:Fallback xmlns="">
      <p:transition spd="slow" advTm="31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E2FA364-7409-485C-8BB4-32EC6C91824F}"/>
              </a:ext>
            </a:extLst>
          </p:cNvPr>
          <p:cNvSpPr/>
          <p:nvPr/>
        </p:nvSpPr>
        <p:spPr>
          <a:xfrm>
            <a:off x="4621920" y="1404499"/>
            <a:ext cx="6906887" cy="44938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919B21-6D15-4474-BE7E-5579DBE5C00D}"/>
              </a:ext>
            </a:extLst>
          </p:cNvPr>
          <p:cNvSpPr/>
          <p:nvPr/>
        </p:nvSpPr>
        <p:spPr>
          <a:xfrm>
            <a:off x="622998" y="1404500"/>
            <a:ext cx="3970642" cy="4493882"/>
          </a:xfrm>
          <a:prstGeom prst="rect">
            <a:avLst/>
          </a:prstGeom>
          <a:solidFill>
            <a:srgbClr val="E8F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6B0AA-C066-4638-BE12-453AE3DA55E3}"/>
              </a:ext>
            </a:extLst>
          </p:cNvPr>
          <p:cNvSpPr txBox="1"/>
          <p:nvPr/>
        </p:nvSpPr>
        <p:spPr>
          <a:xfrm>
            <a:off x="876300" y="523905"/>
            <a:ext cx="11315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u="none" strike="noStrike" baseline="0" dirty="0" err="1">
                <a:solidFill>
                  <a:srgbClr val="0070C0"/>
                </a:solidFill>
                <a:latin typeface="NimbusRomNo9L-Medi"/>
              </a:rPr>
              <a:t>LeMul</a:t>
            </a:r>
            <a:endParaRPr lang="en-US" sz="4000" u="none" strike="noStrike" baseline="0" dirty="0">
              <a:solidFill>
                <a:srgbClr val="0070C0"/>
              </a:solidFill>
              <a:latin typeface="NimbusRomNo9L-Med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F4FCB-D402-4A03-A44D-72F203CE7F08}"/>
              </a:ext>
            </a:extLst>
          </p:cNvPr>
          <p:cNvSpPr txBox="1"/>
          <p:nvPr/>
        </p:nvSpPr>
        <p:spPr>
          <a:xfrm>
            <a:off x="1627738" y="5995627"/>
            <a:ext cx="6136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strike="noStrike" baseline="0" dirty="0">
                <a:latin typeface="NimbusRomNo9L-Medi"/>
              </a:rPr>
              <a:t>Le</a:t>
            </a:r>
            <a:r>
              <a:rPr lang="en-US" sz="2400" u="none" strike="noStrike" baseline="0" dirty="0">
                <a:latin typeface="NimbusRomNo9L-Medi"/>
              </a:rPr>
              <a:t>arning from </a:t>
            </a:r>
            <a:r>
              <a:rPr lang="en-US" sz="2400" b="1" u="sng" strike="noStrike" baseline="0" dirty="0">
                <a:latin typeface="NimbusRomNo9L-Medi"/>
              </a:rPr>
              <a:t>Mu</a:t>
            </a:r>
            <a:r>
              <a:rPr lang="en-US" sz="2400" u="none" strike="noStrike" baseline="0" dirty="0">
                <a:latin typeface="NimbusRomNo9L-Medi"/>
              </a:rPr>
              <a:t>lti-Image Datasets - </a:t>
            </a:r>
            <a:r>
              <a:rPr lang="en-US" sz="2400" b="1" i="1" u="none" strike="noStrike" baseline="0" dirty="0" err="1">
                <a:latin typeface="NimbusRomNo9L-Medi"/>
              </a:rPr>
              <a:t>LeMul</a:t>
            </a:r>
            <a:endParaRPr lang="en-US" sz="40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EA536-FE2E-47FA-BADF-B40648EB01EA}"/>
              </a:ext>
            </a:extLst>
          </p:cNvPr>
          <p:cNvSpPr txBox="1"/>
          <p:nvPr/>
        </p:nvSpPr>
        <p:spPr>
          <a:xfrm>
            <a:off x="777511" y="2291039"/>
            <a:ext cx="1700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none" strike="noStrike" baseline="0" dirty="0">
                <a:latin typeface="NimbusRomNo9L-Medi"/>
              </a:rPr>
              <a:t>Multi-view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0DC29C-3240-4BF1-A114-0DA33D08CB6E}"/>
              </a:ext>
            </a:extLst>
          </p:cNvPr>
          <p:cNvSpPr txBox="1"/>
          <p:nvPr/>
        </p:nvSpPr>
        <p:spPr>
          <a:xfrm>
            <a:off x="897196" y="3454686"/>
            <a:ext cx="1461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none" strike="noStrike" baseline="0" dirty="0">
                <a:latin typeface="NimbusRomNo9L-Medi"/>
              </a:rPr>
              <a:t>Collection</a:t>
            </a:r>
            <a:endParaRPr 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6A2F15-4FBD-4876-B74D-8BCA25C0A79C}"/>
              </a:ext>
            </a:extLst>
          </p:cNvPr>
          <p:cNvSpPr txBox="1"/>
          <p:nvPr/>
        </p:nvSpPr>
        <p:spPr>
          <a:xfrm>
            <a:off x="897196" y="4764107"/>
            <a:ext cx="1461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none" strike="noStrike" baseline="0" dirty="0">
                <a:latin typeface="NimbusRomNo9L-Medi"/>
              </a:rPr>
              <a:t>Video</a:t>
            </a:r>
            <a:endParaRPr lang="en-US" sz="32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6CEC19-0698-416D-86D4-9427E790B15F}"/>
              </a:ext>
            </a:extLst>
          </p:cNvPr>
          <p:cNvCxnSpPr>
            <a:cxnSpLocks/>
          </p:cNvCxnSpPr>
          <p:nvPr/>
        </p:nvCxnSpPr>
        <p:spPr>
          <a:xfrm>
            <a:off x="4621920" y="1404500"/>
            <a:ext cx="0" cy="4493882"/>
          </a:xfrm>
          <a:prstGeom prst="line">
            <a:avLst/>
          </a:prstGeom>
          <a:ln w="22225" cmpd="sng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C872DD18-F328-4D37-8CAD-14530E60CE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32" b="8299"/>
          <a:stretch/>
        </p:blipFill>
        <p:spPr>
          <a:xfrm>
            <a:off x="2247338" y="2033103"/>
            <a:ext cx="2149151" cy="3731896"/>
          </a:xfrm>
          <a:prstGeom prst="rect">
            <a:avLst/>
          </a:prstGeom>
        </p:spPr>
      </p:pic>
      <p:pic>
        <p:nvPicPr>
          <p:cNvPr id="20" name="Picture 19" descr="A collage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AD826BB1-422F-4A1F-B3CD-E2654E11A4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4" t="-586" r="24398" b="10783"/>
          <a:stretch/>
        </p:blipFill>
        <p:spPr>
          <a:xfrm>
            <a:off x="5025664" y="2033103"/>
            <a:ext cx="6255024" cy="36546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42250C-C84A-4C03-9927-D5D3A88CCC1E}"/>
              </a:ext>
            </a:extLst>
          </p:cNvPr>
          <p:cNvSpPr txBox="1"/>
          <p:nvPr/>
        </p:nvSpPr>
        <p:spPr>
          <a:xfrm>
            <a:off x="663193" y="1412942"/>
            <a:ext cx="170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3C8694-5C7A-47BD-9F79-75465251359E}"/>
              </a:ext>
            </a:extLst>
          </p:cNvPr>
          <p:cNvSpPr txBox="1"/>
          <p:nvPr/>
        </p:nvSpPr>
        <p:spPr>
          <a:xfrm>
            <a:off x="4668350" y="1402552"/>
            <a:ext cx="1700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Testing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220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776">
        <p159:morph option="byObject"/>
      </p:transition>
    </mc:Choice>
    <mc:Fallback xmlns="">
      <p:transition spd="slow" advTm="177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8" grpId="0"/>
      <p:bldP spid="9" grpId="0"/>
      <p:bldP spid="15" grpId="0"/>
      <p:bldP spid="16" grpId="0"/>
      <p:bldP spid="4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25927E-4DAA-4E47-BC74-6185FC07C201}"/>
              </a:ext>
            </a:extLst>
          </p:cNvPr>
          <p:cNvSpPr txBox="1"/>
          <p:nvPr/>
        </p:nvSpPr>
        <p:spPr>
          <a:xfrm>
            <a:off x="3027884" y="3198167"/>
            <a:ext cx="6136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1" u="none" strike="noStrike" baseline="0" dirty="0" err="1">
                <a:solidFill>
                  <a:srgbClr val="0070C0"/>
                </a:solidFill>
                <a:latin typeface="NimbusRomNo9L-Medi"/>
              </a:rPr>
              <a:t>LeMul</a:t>
            </a:r>
            <a:r>
              <a:rPr lang="en-US" sz="5400" b="1" u="none" strike="noStrike" baseline="0" dirty="0">
                <a:solidFill>
                  <a:srgbClr val="0070C0"/>
                </a:solidFill>
                <a:latin typeface="NimbusRomNo9L-Medi"/>
              </a:rPr>
              <a:t> System</a:t>
            </a:r>
            <a:endParaRPr lang="en-US" sz="8000" b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30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7"/>
    </mc:Choice>
    <mc:Fallback xmlns="">
      <p:transition spd="slow" advTm="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5619899-0459-DF4E-B94C-72FF1292FDFB}"/>
              </a:ext>
            </a:extLst>
          </p:cNvPr>
          <p:cNvGrpSpPr/>
          <p:nvPr/>
        </p:nvGrpSpPr>
        <p:grpSpPr>
          <a:xfrm>
            <a:off x="7377889" y="1802192"/>
            <a:ext cx="1409850" cy="2610471"/>
            <a:chOff x="7255057" y="1374468"/>
            <a:chExt cx="1409850" cy="2610471"/>
          </a:xfrm>
        </p:grpSpPr>
        <p:sp>
          <p:nvSpPr>
            <p:cNvPr id="38" name="TextBox 101">
              <a:extLst>
                <a:ext uri="{FF2B5EF4-FFF2-40B4-BE49-F238E27FC236}">
                  <a16:creationId xmlns:a16="http://schemas.microsoft.com/office/drawing/2014/main" id="{758DAE0A-8052-924A-8C7C-98C1CDB2CF35}"/>
                </a:ext>
              </a:extLst>
            </p:cNvPr>
            <p:cNvSpPr txBox="1"/>
            <p:nvPr/>
          </p:nvSpPr>
          <p:spPr>
            <a:xfrm>
              <a:off x="7333659" y="2033889"/>
              <a:ext cx="12854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V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VN" sz="1400" dirty="0"/>
                <a:t>Recon</a:t>
              </a:r>
              <a:r>
                <a:rPr lang="en-US" sz="1400" dirty="0"/>
                <a:t>.</a:t>
              </a:r>
              <a:r>
                <a:rPr lang="en-VN" sz="1400" dirty="0"/>
                <a:t> image 1</a:t>
              </a:r>
            </a:p>
          </p:txBody>
        </p:sp>
        <p:pic>
          <p:nvPicPr>
            <p:cNvPr id="19" name="Picture 18" descr="A picture containing indoor, posing, staring&#10;&#10;Description automatically generated">
              <a:extLst>
                <a:ext uri="{FF2B5EF4-FFF2-40B4-BE49-F238E27FC236}">
                  <a16:creationId xmlns:a16="http://schemas.microsoft.com/office/drawing/2014/main" id="{EB3FAD83-D4F6-5747-8E29-582FC3AF6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94692" y="3008492"/>
              <a:ext cx="604144" cy="630662"/>
            </a:xfrm>
            <a:prstGeom prst="rect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19" descr="A close up of a child&#10;&#10;Description automatically generated with medium confidence">
              <a:extLst>
                <a:ext uri="{FF2B5EF4-FFF2-40B4-BE49-F238E27FC236}">
                  <a16:creationId xmlns:a16="http://schemas.microsoft.com/office/drawing/2014/main" id="{2B169189-D0FC-5D49-B5C2-1F4D0FE7E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92362" y="1374468"/>
              <a:ext cx="604144" cy="630662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Right Arrow 47">
              <a:extLst>
                <a:ext uri="{FF2B5EF4-FFF2-40B4-BE49-F238E27FC236}">
                  <a16:creationId xmlns:a16="http://schemas.microsoft.com/office/drawing/2014/main" id="{9D89D6A4-E5AE-094A-82CA-C35B3214622E}"/>
                </a:ext>
              </a:extLst>
            </p:cNvPr>
            <p:cNvSpPr/>
            <p:nvPr/>
          </p:nvSpPr>
          <p:spPr>
            <a:xfrm>
              <a:off x="7277453" y="1584054"/>
              <a:ext cx="315331" cy="282138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V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VN"/>
            </a:p>
          </p:txBody>
        </p:sp>
        <p:sp>
          <p:nvSpPr>
            <p:cNvPr id="25" name="Right Arrow 77">
              <a:extLst>
                <a:ext uri="{FF2B5EF4-FFF2-40B4-BE49-F238E27FC236}">
                  <a16:creationId xmlns:a16="http://schemas.microsoft.com/office/drawing/2014/main" id="{27A55CF3-B9B9-5349-BFDE-F6B062595B91}"/>
                </a:ext>
              </a:extLst>
            </p:cNvPr>
            <p:cNvSpPr/>
            <p:nvPr/>
          </p:nvSpPr>
          <p:spPr>
            <a:xfrm>
              <a:off x="7277453" y="3192459"/>
              <a:ext cx="315331" cy="27930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V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VN"/>
            </a:p>
          </p:txBody>
        </p:sp>
        <p:sp>
          <p:nvSpPr>
            <p:cNvPr id="37" name="TextBox 70">
              <a:extLst>
                <a:ext uri="{FF2B5EF4-FFF2-40B4-BE49-F238E27FC236}">
                  <a16:creationId xmlns:a16="http://schemas.microsoft.com/office/drawing/2014/main" id="{3E8C7D4A-F44A-3840-90DB-1F773BBE0F17}"/>
                </a:ext>
              </a:extLst>
            </p:cNvPr>
            <p:cNvSpPr txBox="1"/>
            <p:nvPr/>
          </p:nvSpPr>
          <p:spPr>
            <a:xfrm>
              <a:off x="7255057" y="3665903"/>
              <a:ext cx="1409850" cy="31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V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VN" sz="1400" dirty="0"/>
                <a:t>Recon</a:t>
              </a:r>
              <a:r>
                <a:rPr lang="en-US" sz="1400" dirty="0"/>
                <a:t>.</a:t>
              </a:r>
              <a:r>
                <a:rPr lang="en-VN" sz="1400" dirty="0"/>
                <a:t> image 2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333FC87-8435-CB4D-8E4E-FDF1EEA75215}"/>
              </a:ext>
            </a:extLst>
          </p:cNvPr>
          <p:cNvGrpSpPr/>
          <p:nvPr/>
        </p:nvGrpSpPr>
        <p:grpSpPr>
          <a:xfrm>
            <a:off x="2249496" y="4688613"/>
            <a:ext cx="5554735" cy="1340925"/>
            <a:chOff x="2126664" y="4260889"/>
            <a:chExt cx="5554735" cy="1340925"/>
          </a:xfrm>
        </p:grpSpPr>
        <p:sp>
          <p:nvSpPr>
            <p:cNvPr id="48" name="TextBox 114">
              <a:extLst>
                <a:ext uri="{FF2B5EF4-FFF2-40B4-BE49-F238E27FC236}">
                  <a16:creationId xmlns:a16="http://schemas.microsoft.com/office/drawing/2014/main" id="{BAB1DFE3-725F-4C53-B010-9537073F3D50}"/>
                </a:ext>
              </a:extLst>
            </p:cNvPr>
            <p:cNvSpPr txBox="1"/>
            <p:nvPr/>
          </p:nvSpPr>
          <p:spPr>
            <a:xfrm>
              <a:off x="2126664" y="4901130"/>
              <a:ext cx="640370" cy="279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V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VN" sz="1400" dirty="0"/>
                <a:t>Input 1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51A84FC-9D3C-BF4B-B61C-58EB0A8416E0}"/>
                </a:ext>
              </a:extLst>
            </p:cNvPr>
            <p:cNvGrpSpPr/>
            <p:nvPr/>
          </p:nvGrpSpPr>
          <p:grpSpPr>
            <a:xfrm>
              <a:off x="2126664" y="4260889"/>
              <a:ext cx="5554735" cy="1340925"/>
              <a:chOff x="2126664" y="4260889"/>
              <a:chExt cx="5554735" cy="1340925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CFB3872-C241-4B80-A99E-D04B869B2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43006" y="4260889"/>
                <a:ext cx="605810" cy="632400"/>
              </a:xfrm>
              <a:prstGeom prst="rect">
                <a:avLst/>
              </a:prstGeom>
              <a:ln w="285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182B1726-D694-A542-AA02-88A10A3F2AEC}"/>
                  </a:ext>
                </a:extLst>
              </p:cNvPr>
              <p:cNvGrpSpPr/>
              <p:nvPr/>
            </p:nvGrpSpPr>
            <p:grpSpPr>
              <a:xfrm>
                <a:off x="2126664" y="4264011"/>
                <a:ext cx="5554735" cy="1337803"/>
                <a:chOff x="2126664" y="4264011"/>
                <a:chExt cx="5554735" cy="1337803"/>
              </a:xfrm>
            </p:grpSpPr>
            <p:sp>
              <p:nvSpPr>
                <p:cNvPr id="51" name="TextBox 116">
                  <a:extLst>
                    <a:ext uri="{FF2B5EF4-FFF2-40B4-BE49-F238E27FC236}">
                      <a16:creationId xmlns:a16="http://schemas.microsoft.com/office/drawing/2014/main" id="{83857B9E-98B3-4388-B96B-7B16D90C030B}"/>
                    </a:ext>
                  </a:extLst>
                </p:cNvPr>
                <p:cNvSpPr txBox="1"/>
                <p:nvPr/>
              </p:nvSpPr>
              <p:spPr>
                <a:xfrm>
                  <a:off x="7041029" y="4911268"/>
                  <a:ext cx="640370" cy="279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VN" sz="1400" dirty="0"/>
                    <a:t>Input </a:t>
                  </a:r>
                  <a:r>
                    <a:rPr lang="en-US" sz="1400" dirty="0"/>
                    <a:t>2</a:t>
                  </a:r>
                  <a:endParaRPr lang="en-VN" sz="1400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74AD984-CAA8-47A9-AF72-C204199F7560}"/>
                    </a:ext>
                  </a:extLst>
                </p:cNvPr>
                <p:cNvSpPr/>
                <p:nvPr/>
              </p:nvSpPr>
              <p:spPr>
                <a:xfrm>
                  <a:off x="2755658" y="5245379"/>
                  <a:ext cx="4332534" cy="356435"/>
                </a:xfrm>
                <a:prstGeom prst="rect">
                  <a:avLst/>
                </a:prstGeom>
                <a:solidFill>
                  <a:srgbClr val="FF3333"/>
                </a:solidFill>
                <a:ln>
                  <a:solidFill>
                    <a:srgbClr val="FF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dirty="0"/>
                    <a:t>Cross-view consistency loss</a:t>
                  </a: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0D5E0499-9E65-4E9C-A33B-21AEB7FB03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126664" y="4264011"/>
                  <a:ext cx="601249" cy="627640"/>
                </a:xfrm>
                <a:prstGeom prst="rect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953D0C4A-05A6-4B63-9940-09ABB6495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70916" y="4574436"/>
                  <a:ext cx="564276" cy="82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E30C1990-1C56-44B3-BC44-7DBCEFEE23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0718" y="4574436"/>
                  <a:ext cx="564276" cy="828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ys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3A907CF-13B7-4C46-B792-183225DB5BEC}"/>
              </a:ext>
            </a:extLst>
          </p:cNvPr>
          <p:cNvGrpSpPr/>
          <p:nvPr/>
        </p:nvGrpSpPr>
        <p:grpSpPr>
          <a:xfrm>
            <a:off x="7773285" y="1802192"/>
            <a:ext cx="2001733" cy="2574768"/>
            <a:chOff x="7677428" y="1371859"/>
            <a:chExt cx="2001733" cy="2574768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65603AD-C84D-4758-9FE4-EE48B70B4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3440" y="3008296"/>
              <a:ext cx="605810" cy="632400"/>
            </a:xfrm>
            <a:prstGeom prst="rect">
              <a:avLst/>
            </a:prstGeom>
            <a:ln w="28575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9AE567B-1CCD-0344-BFBD-A81DE87354E7}"/>
                </a:ext>
              </a:extLst>
            </p:cNvPr>
            <p:cNvGrpSpPr/>
            <p:nvPr/>
          </p:nvGrpSpPr>
          <p:grpSpPr>
            <a:xfrm>
              <a:off x="7677428" y="1371859"/>
              <a:ext cx="2001733" cy="2574768"/>
              <a:chOff x="7677428" y="1371859"/>
              <a:chExt cx="2001733" cy="257476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DA64156-1B1B-48E8-A7F4-A7C37D25150F}"/>
                  </a:ext>
                </a:extLst>
              </p:cNvPr>
              <p:cNvSpPr/>
              <p:nvPr/>
            </p:nvSpPr>
            <p:spPr>
              <a:xfrm>
                <a:off x="7677428" y="2415345"/>
                <a:ext cx="2001733" cy="370607"/>
              </a:xfrm>
              <a:prstGeom prst="rect">
                <a:avLst/>
              </a:prstGeom>
              <a:solidFill>
                <a:srgbClr val="FF3333"/>
              </a:solidFill>
              <a:ln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V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/>
                  <a:t>Reconstruction loss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F00A8930-C103-452A-AA99-A311C20180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9035473" y="1371859"/>
                <a:ext cx="601249" cy="627640"/>
              </a:xfrm>
              <a:prstGeom prst="rect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B48FB18-BA14-4E20-B5A4-B375CB7908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3881" y="1699572"/>
                <a:ext cx="515283" cy="829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ACDFB0A-47F4-4042-8238-120A33226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3881" y="3330487"/>
                <a:ext cx="514487" cy="828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ys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121">
                <a:extLst>
                  <a:ext uri="{FF2B5EF4-FFF2-40B4-BE49-F238E27FC236}">
                    <a16:creationId xmlns:a16="http://schemas.microsoft.com/office/drawing/2014/main" id="{1801D266-92C8-4823-8D61-099196E33BA5}"/>
                  </a:ext>
                </a:extLst>
              </p:cNvPr>
              <p:cNvSpPr txBox="1"/>
              <p:nvPr/>
            </p:nvSpPr>
            <p:spPr>
              <a:xfrm>
                <a:off x="9008389" y="2026266"/>
                <a:ext cx="640370" cy="279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VN" sz="1400" dirty="0"/>
                  <a:t>Input 1</a:t>
                </a:r>
              </a:p>
            </p:txBody>
          </p:sp>
          <p:sp>
            <p:nvSpPr>
              <p:cNvPr id="57" name="TextBox 122">
                <a:extLst>
                  <a:ext uri="{FF2B5EF4-FFF2-40B4-BE49-F238E27FC236}">
                    <a16:creationId xmlns:a16="http://schemas.microsoft.com/office/drawing/2014/main" id="{C6A69CFE-2104-4C69-ACCC-BF0D25EDFFD1}"/>
                  </a:ext>
                </a:extLst>
              </p:cNvPr>
              <p:cNvSpPr txBox="1"/>
              <p:nvPr/>
            </p:nvSpPr>
            <p:spPr>
              <a:xfrm>
                <a:off x="8996797" y="3667319"/>
                <a:ext cx="640370" cy="279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VN" sz="1400" dirty="0"/>
                  <a:t>Input </a:t>
                </a:r>
                <a:r>
                  <a:rPr lang="en-US" sz="1400" dirty="0"/>
                  <a:t>2</a:t>
                </a:r>
                <a:endParaRPr lang="en-VN" sz="1400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1A855FF-E74E-456D-8D80-A8F7C9C2A342}"/>
              </a:ext>
            </a:extLst>
          </p:cNvPr>
          <p:cNvGrpSpPr/>
          <p:nvPr/>
        </p:nvGrpSpPr>
        <p:grpSpPr>
          <a:xfrm>
            <a:off x="108012" y="1601609"/>
            <a:ext cx="7234973" cy="2533922"/>
            <a:chOff x="108538" y="1657012"/>
            <a:chExt cx="7123585" cy="25339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BB38E5-68D6-844C-8298-4E71D18A9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205" y="1657012"/>
              <a:ext cx="601249" cy="627640"/>
            </a:xfrm>
            <a:prstGeom prst="rect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6A1E90C-8071-4AC1-A36D-6A61B3D88EAD}"/>
                </a:ext>
              </a:extLst>
            </p:cNvPr>
            <p:cNvGrpSpPr/>
            <p:nvPr/>
          </p:nvGrpSpPr>
          <p:grpSpPr>
            <a:xfrm>
              <a:off x="108538" y="1754148"/>
              <a:ext cx="7123585" cy="2436786"/>
              <a:chOff x="95713" y="1792979"/>
              <a:chExt cx="7123585" cy="2436786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ED679D10-8926-A947-B19A-9C520A0C7ED9}"/>
                  </a:ext>
                </a:extLst>
              </p:cNvPr>
              <p:cNvGrpSpPr/>
              <p:nvPr/>
            </p:nvGrpSpPr>
            <p:grpSpPr>
              <a:xfrm>
                <a:off x="95713" y="1792979"/>
                <a:ext cx="7123585" cy="2436786"/>
                <a:chOff x="47533" y="1291596"/>
                <a:chExt cx="7123585" cy="2436786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D04BCD4-18A0-8F4A-BACA-3196C180A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749" y="2507702"/>
                  <a:ext cx="605810" cy="632400"/>
                </a:xfrm>
                <a:prstGeom prst="rect">
                  <a:avLst/>
                </a:prstGeom>
                <a:ln w="28575">
                  <a:solidFill>
                    <a:schemeClr val="accent2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27" name="TextBox 48">
                  <a:extLst>
                    <a:ext uri="{FF2B5EF4-FFF2-40B4-BE49-F238E27FC236}">
                      <a16:creationId xmlns:a16="http://schemas.microsoft.com/office/drawing/2014/main" id="{9E76B87A-E040-A440-87FA-5C71A52FA303}"/>
                    </a:ext>
                  </a:extLst>
                </p:cNvPr>
                <p:cNvSpPr txBox="1"/>
                <p:nvPr/>
              </p:nvSpPr>
              <p:spPr>
                <a:xfrm>
                  <a:off x="74469" y="1820092"/>
                  <a:ext cx="640370" cy="279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VN" sz="1400"/>
                    <a:t>Input 1</a:t>
                  </a:r>
                  <a:endParaRPr lang="en-VN" sz="1400" dirty="0"/>
                </a:p>
              </p:txBody>
            </p:sp>
            <p:sp>
              <p:nvSpPr>
                <p:cNvPr id="28" name="TextBox 85">
                  <a:extLst>
                    <a:ext uri="{FF2B5EF4-FFF2-40B4-BE49-F238E27FC236}">
                      <a16:creationId xmlns:a16="http://schemas.microsoft.com/office/drawing/2014/main" id="{9CA8012E-95D2-6B48-8CE8-1FD8A4ADE6ED}"/>
                    </a:ext>
                  </a:extLst>
                </p:cNvPr>
                <p:cNvSpPr txBox="1"/>
                <p:nvPr/>
              </p:nvSpPr>
              <p:spPr>
                <a:xfrm>
                  <a:off x="47533" y="3140102"/>
                  <a:ext cx="640370" cy="279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VN" sz="1400"/>
                    <a:t>Input 2</a:t>
                  </a:r>
                  <a:endParaRPr lang="en-VN" sz="1400" dirty="0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A53C633D-2255-7B41-B082-60D309192DD0}"/>
                    </a:ext>
                  </a:extLst>
                </p:cNvPr>
                <p:cNvGrpSpPr/>
                <p:nvPr/>
              </p:nvGrpSpPr>
              <p:grpSpPr>
                <a:xfrm>
                  <a:off x="774984" y="1291596"/>
                  <a:ext cx="6396134" cy="2436786"/>
                  <a:chOff x="774984" y="1291596"/>
                  <a:chExt cx="6396134" cy="2436786"/>
                </a:xfrm>
              </p:grpSpPr>
              <p:sp>
                <p:nvSpPr>
                  <p:cNvPr id="7" name="Rounded Rectangle 3">
                    <a:extLst>
                      <a:ext uri="{FF2B5EF4-FFF2-40B4-BE49-F238E27FC236}">
                        <a16:creationId xmlns:a16="http://schemas.microsoft.com/office/drawing/2014/main" id="{4E586AD4-ECFE-5840-A918-E2ADF5C041E2}"/>
                      </a:ext>
                    </a:extLst>
                  </p:cNvPr>
                  <p:cNvSpPr/>
                  <p:nvPr/>
                </p:nvSpPr>
                <p:spPr>
                  <a:xfrm>
                    <a:off x="2535702" y="1297941"/>
                    <a:ext cx="4630647" cy="983139"/>
                  </a:xfrm>
                  <a:prstGeom prst="round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19050">
                    <a:solidFill>
                      <a:schemeClr val="accent6">
                        <a:lumMod val="75000"/>
                      </a:schemeClr>
                    </a:solidFill>
                    <a:prstDash val="soli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V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VN"/>
                  </a:p>
                </p:txBody>
              </p:sp>
              <p:sp>
                <p:nvSpPr>
                  <p:cNvPr id="5" name="Rounded Rectangle 43">
                    <a:extLst>
                      <a:ext uri="{FF2B5EF4-FFF2-40B4-BE49-F238E27FC236}">
                        <a16:creationId xmlns:a16="http://schemas.microsoft.com/office/drawing/2014/main" id="{83B3388E-8001-4346-A03A-C4F1C2FB0556}"/>
                      </a:ext>
                    </a:extLst>
                  </p:cNvPr>
                  <p:cNvSpPr/>
                  <p:nvPr/>
                </p:nvSpPr>
                <p:spPr>
                  <a:xfrm>
                    <a:off x="2534465" y="2750098"/>
                    <a:ext cx="4621817" cy="978284"/>
                  </a:xfrm>
                  <a:prstGeom prst="round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19050">
                    <a:solidFill>
                      <a:schemeClr val="accent2"/>
                    </a:solidFill>
                    <a:prstDash val="soli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V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VN" dirty="0"/>
                  </a:p>
                </p:txBody>
              </p:sp>
              <p:sp>
                <p:nvSpPr>
                  <p:cNvPr id="8" name="Rounded Rectangle 80">
                    <a:extLst>
                      <a:ext uri="{FF2B5EF4-FFF2-40B4-BE49-F238E27FC236}">
                        <a16:creationId xmlns:a16="http://schemas.microsoft.com/office/drawing/2014/main" id="{704928A3-F043-4D48-8958-B4800927BF1A}"/>
                      </a:ext>
                    </a:extLst>
                  </p:cNvPr>
                  <p:cNvSpPr/>
                  <p:nvPr/>
                </p:nvSpPr>
                <p:spPr>
                  <a:xfrm>
                    <a:off x="1067383" y="2071881"/>
                    <a:ext cx="1146988" cy="769324"/>
                  </a:xfrm>
                  <a:prstGeom prst="round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ctr"/>
                  <a:lstStyle>
                    <a:defPPr>
                      <a:defRPr lang="en-V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VN" sz="1500"/>
                      <a:t>Decomposing Network</a:t>
                    </a:r>
                    <a:endParaRPr lang="en-VN" sz="1500" dirty="0"/>
                  </a:p>
                </p:txBody>
              </p: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D8FF5C14-6683-AD45-A59C-F4663567AD64}"/>
                      </a:ext>
                    </a:extLst>
                  </p:cNvPr>
                  <p:cNvGrpSpPr/>
                  <p:nvPr/>
                </p:nvGrpSpPr>
                <p:grpSpPr>
                  <a:xfrm>
                    <a:off x="3929315" y="1627902"/>
                    <a:ext cx="584733" cy="498097"/>
                    <a:chOff x="8488574" y="775001"/>
                    <a:chExt cx="941513" cy="884456"/>
                  </a:xfrm>
                  <a:solidFill>
                    <a:schemeClr val="tx1"/>
                  </a:solidFill>
                </p:grpSpPr>
                <p:sp>
                  <p:nvSpPr>
                    <p:cNvPr id="111" name="Sun 110">
                      <a:extLst>
                        <a:ext uri="{FF2B5EF4-FFF2-40B4-BE49-F238E27FC236}">
                          <a16:creationId xmlns:a16="http://schemas.microsoft.com/office/drawing/2014/main" id="{91B1089E-3BC2-0749-811A-9A876F77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45349" y="775001"/>
                      <a:ext cx="484738" cy="484738"/>
                    </a:xfrm>
                    <a:prstGeom prst="sun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V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VN" dirty="0"/>
                    </a:p>
                  </p:txBody>
                </p:sp>
                <p:cxnSp>
                  <p:nvCxnSpPr>
                    <p:cNvPr id="112" name="Straight Arrow Connector 111">
                      <a:extLst>
                        <a:ext uri="{FF2B5EF4-FFF2-40B4-BE49-F238E27FC236}">
                          <a16:creationId xmlns:a16="http://schemas.microsoft.com/office/drawing/2014/main" id="{896D61DE-28F1-4046-8909-4A267FCCBBAE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689956" y="1330273"/>
                      <a:ext cx="377952" cy="329184"/>
                    </a:xfrm>
                    <a:prstGeom prst="straightConnector1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" name="Straight Arrow Connector 112">
                      <a:extLst>
                        <a:ext uri="{FF2B5EF4-FFF2-40B4-BE49-F238E27FC236}">
                          <a16:creationId xmlns:a16="http://schemas.microsoft.com/office/drawing/2014/main" id="{BD336F18-07B9-D34C-83DD-C6CF5C161C4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582743" y="1203480"/>
                      <a:ext cx="377952" cy="329184"/>
                    </a:xfrm>
                    <a:prstGeom prst="straightConnector1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Arrow Connector 113">
                      <a:extLst>
                        <a:ext uri="{FF2B5EF4-FFF2-40B4-BE49-F238E27FC236}">
                          <a16:creationId xmlns:a16="http://schemas.microsoft.com/office/drawing/2014/main" id="{5EC55612-FB29-E94C-B4D4-F63C5AEB373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488574" y="1076687"/>
                      <a:ext cx="377952" cy="329184"/>
                    </a:xfrm>
                    <a:prstGeom prst="straightConnector1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401A43E3-176A-D447-98B5-F3355E73D877}"/>
                      </a:ext>
                    </a:extLst>
                  </p:cNvPr>
                  <p:cNvGrpSpPr/>
                  <p:nvPr/>
                </p:nvGrpSpPr>
                <p:grpSpPr>
                  <a:xfrm>
                    <a:off x="2838641" y="1514501"/>
                    <a:ext cx="647669" cy="601856"/>
                    <a:chOff x="7739072" y="758680"/>
                    <a:chExt cx="927867" cy="876895"/>
                  </a:xfrm>
                </p:grpSpPr>
                <p:sp>
                  <p:nvSpPr>
                    <p:cNvPr id="104" name="Arc 103">
                      <a:extLst>
                        <a:ext uri="{FF2B5EF4-FFF2-40B4-BE49-F238E27FC236}">
                          <a16:creationId xmlns:a16="http://schemas.microsoft.com/office/drawing/2014/main" id="{C001F512-63EC-9C4B-8388-C4AE54FDCCF8}"/>
                        </a:ext>
                      </a:extLst>
                    </p:cNvPr>
                    <p:cNvSpPr/>
                    <p:nvPr/>
                  </p:nvSpPr>
                  <p:spPr>
                    <a:xfrm rot="10182663">
                      <a:off x="8186782" y="758680"/>
                      <a:ext cx="480157" cy="441619"/>
                    </a:xfrm>
                    <a:prstGeom prst="arc">
                      <a:avLst>
                        <a:gd name="adj1" fmla="val 18053499"/>
                        <a:gd name="adj2" fmla="val 0"/>
                      </a:avLst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en-V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VN"/>
                    </a:p>
                  </p:txBody>
                </p:sp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:a16="http://schemas.microsoft.com/office/drawing/2014/main" id="{58129F31-4C73-ED44-B8BC-FDB1A51375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782663">
                      <a:off x="8196348" y="804790"/>
                      <a:ext cx="0" cy="433090"/>
                    </a:xfrm>
                    <a:prstGeom prst="lin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Straight Connector 105">
                      <a:extLst>
                        <a:ext uri="{FF2B5EF4-FFF2-40B4-BE49-F238E27FC236}">
                          <a16:creationId xmlns:a16="http://schemas.microsoft.com/office/drawing/2014/main" id="{C7A1B1EE-638F-9540-80D6-2F48AAD0C3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782663" flipH="1" flipV="1">
                      <a:off x="8155420" y="1081850"/>
                      <a:ext cx="384587" cy="190950"/>
                    </a:xfrm>
                    <a:prstGeom prst="lin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1796104E-AB82-9648-8AF7-D2415A9379EF}"/>
                        </a:ext>
                      </a:extLst>
                    </p:cNvPr>
                    <p:cNvSpPr/>
                    <p:nvPr/>
                  </p:nvSpPr>
                  <p:spPr>
                    <a:xfrm rot="4782663">
                      <a:off x="8234420" y="1051351"/>
                      <a:ext cx="86933" cy="9446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V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VN" dirty="0"/>
                    </a:p>
                  </p:txBody>
                </p:sp>
                <p:cxnSp>
                  <p:nvCxnSpPr>
                    <p:cNvPr id="108" name="Straight Arrow Connector 107">
                      <a:extLst>
                        <a:ext uri="{FF2B5EF4-FFF2-40B4-BE49-F238E27FC236}">
                          <a16:creationId xmlns:a16="http://schemas.microsoft.com/office/drawing/2014/main" id="{6038E6BB-506A-0847-8EC3-7A28D2FB401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910014" y="1338122"/>
                      <a:ext cx="320823" cy="297453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Straight Arrow Connector 108">
                      <a:extLst>
                        <a:ext uri="{FF2B5EF4-FFF2-40B4-BE49-F238E27FC236}">
                          <a16:creationId xmlns:a16="http://schemas.microsoft.com/office/drawing/2014/main" id="{174BCFC0-A08D-5545-AC5B-5E8C7F57751D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819007" y="1223551"/>
                      <a:ext cx="320823" cy="297453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Straight Arrow Connector 109">
                      <a:extLst>
                        <a:ext uri="{FF2B5EF4-FFF2-40B4-BE49-F238E27FC236}">
                          <a16:creationId xmlns:a16="http://schemas.microsoft.com/office/drawing/2014/main" id="{DD3C0245-2453-314B-B017-81F2631D82F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739072" y="1108980"/>
                      <a:ext cx="320823" cy="297453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8D17D279-685B-B541-AEDA-FF55BA28BDB0}"/>
                      </a:ext>
                    </a:extLst>
                  </p:cNvPr>
                  <p:cNvGrpSpPr/>
                  <p:nvPr/>
                </p:nvGrpSpPr>
                <p:grpSpPr>
                  <a:xfrm>
                    <a:off x="6216688" y="3045169"/>
                    <a:ext cx="585556" cy="496647"/>
                    <a:chOff x="8488574" y="775001"/>
                    <a:chExt cx="940254" cy="884456"/>
                  </a:xfrm>
                </p:grpSpPr>
                <p:sp>
                  <p:nvSpPr>
                    <p:cNvPr id="100" name="Sun 99">
                      <a:extLst>
                        <a:ext uri="{FF2B5EF4-FFF2-40B4-BE49-F238E27FC236}">
                          <a16:creationId xmlns:a16="http://schemas.microsoft.com/office/drawing/2014/main" id="{FA7023AA-49F2-7649-B32E-5B5F0E9DB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45350" y="775001"/>
                      <a:ext cx="483478" cy="484738"/>
                    </a:xfrm>
                    <a:prstGeom prst="sun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V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VN" dirty="0">
                        <a:solidFill>
                          <a:srgbClr val="FF0000"/>
                        </a:solidFill>
                      </a:endParaRPr>
                    </a:p>
                  </p:txBody>
                </p:sp>
                <p:cxnSp>
                  <p:nvCxnSpPr>
                    <p:cNvPr id="101" name="Straight Arrow Connector 100">
                      <a:extLst>
                        <a:ext uri="{FF2B5EF4-FFF2-40B4-BE49-F238E27FC236}">
                          <a16:creationId xmlns:a16="http://schemas.microsoft.com/office/drawing/2014/main" id="{C879CAD8-C9CC-554A-B7D6-FA1AE35DDA32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689956" y="1330273"/>
                      <a:ext cx="377952" cy="329184"/>
                    </a:xfrm>
                    <a:prstGeom prst="straightConnector1">
                      <a:avLst/>
                    </a:prstGeom>
                    <a:ln w="15875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Arrow Connector 101">
                      <a:extLst>
                        <a:ext uri="{FF2B5EF4-FFF2-40B4-BE49-F238E27FC236}">
                          <a16:creationId xmlns:a16="http://schemas.microsoft.com/office/drawing/2014/main" id="{309C87B0-A57F-AB4D-BAB2-66392C1ADD17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582743" y="1203480"/>
                      <a:ext cx="377952" cy="329184"/>
                    </a:xfrm>
                    <a:prstGeom prst="straightConnector1">
                      <a:avLst/>
                    </a:prstGeom>
                    <a:ln w="15875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Arrow Connector 102">
                      <a:extLst>
                        <a:ext uri="{FF2B5EF4-FFF2-40B4-BE49-F238E27FC236}">
                          <a16:creationId xmlns:a16="http://schemas.microsoft.com/office/drawing/2014/main" id="{B92082DC-00F9-C441-B1AB-D5DE4DC2D0AC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488574" y="1076687"/>
                      <a:ext cx="377952" cy="329184"/>
                    </a:xfrm>
                    <a:prstGeom prst="straightConnector1">
                      <a:avLst/>
                    </a:prstGeom>
                    <a:ln w="15875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5D368130-EC73-224C-9397-6B342218C900}"/>
                      </a:ext>
                    </a:extLst>
                  </p:cNvPr>
                  <p:cNvGrpSpPr/>
                  <p:nvPr/>
                </p:nvGrpSpPr>
                <p:grpSpPr>
                  <a:xfrm>
                    <a:off x="5195061" y="2895736"/>
                    <a:ext cx="647490" cy="602441"/>
                    <a:chOff x="7739072" y="758680"/>
                    <a:chExt cx="927867" cy="876895"/>
                  </a:xfrm>
                </p:grpSpPr>
                <p:sp>
                  <p:nvSpPr>
                    <p:cNvPr id="93" name="Arc 92">
                      <a:extLst>
                        <a:ext uri="{FF2B5EF4-FFF2-40B4-BE49-F238E27FC236}">
                          <a16:creationId xmlns:a16="http://schemas.microsoft.com/office/drawing/2014/main" id="{DF40FD7B-FABC-1D4D-B4D9-A868B2A30319}"/>
                        </a:ext>
                      </a:extLst>
                    </p:cNvPr>
                    <p:cNvSpPr/>
                    <p:nvPr/>
                  </p:nvSpPr>
                  <p:spPr>
                    <a:xfrm rot="10182663">
                      <a:off x="8186782" y="758680"/>
                      <a:ext cx="480157" cy="441619"/>
                    </a:xfrm>
                    <a:prstGeom prst="arc">
                      <a:avLst>
                        <a:gd name="adj1" fmla="val 18053499"/>
                        <a:gd name="adj2" fmla="val 0"/>
                      </a:avLst>
                    </a:prstGeom>
                    <a:ln w="15875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en-V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VN"/>
                    </a:p>
                  </p:txBody>
                </p: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E530C32F-481E-2D43-90B8-98BFD47BB8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782663">
                      <a:off x="8196348" y="804790"/>
                      <a:ext cx="0" cy="433090"/>
                    </a:xfrm>
                    <a:prstGeom prst="line">
                      <a:avLst/>
                    </a:prstGeom>
                    <a:ln w="15875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3DF20386-E36B-AD41-86C7-2CE3E7A6CAA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4782663" flipH="1" flipV="1">
                      <a:off x="8155420" y="1081850"/>
                      <a:ext cx="384587" cy="190950"/>
                    </a:xfrm>
                    <a:prstGeom prst="line">
                      <a:avLst/>
                    </a:prstGeom>
                    <a:ln w="15875">
                      <a:solidFill>
                        <a:schemeClr val="accent2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ED010A58-D28E-8E4E-BF2B-A23BC410510E}"/>
                        </a:ext>
                      </a:extLst>
                    </p:cNvPr>
                    <p:cNvSpPr/>
                    <p:nvPr/>
                  </p:nvSpPr>
                  <p:spPr>
                    <a:xfrm rot="4782663">
                      <a:off x="8234420" y="1051351"/>
                      <a:ext cx="86933" cy="94469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V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VN"/>
                    </a:p>
                  </p:txBody>
                </p:sp>
                <p:cxnSp>
                  <p:nvCxnSpPr>
                    <p:cNvPr id="97" name="Straight Arrow Connector 96">
                      <a:extLst>
                        <a:ext uri="{FF2B5EF4-FFF2-40B4-BE49-F238E27FC236}">
                          <a16:creationId xmlns:a16="http://schemas.microsoft.com/office/drawing/2014/main" id="{0E9A7FBC-1BCA-BE49-A5F7-6F24BF7F05B6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910014" y="1338122"/>
                      <a:ext cx="320823" cy="297453"/>
                    </a:xfrm>
                    <a:prstGeom prst="straightConnector1">
                      <a:avLst/>
                    </a:prstGeom>
                    <a:ln w="15875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Arrow Connector 97">
                      <a:extLst>
                        <a:ext uri="{FF2B5EF4-FFF2-40B4-BE49-F238E27FC236}">
                          <a16:creationId xmlns:a16="http://schemas.microsoft.com/office/drawing/2014/main" id="{2F6DCB7A-C758-944A-BAB6-EC66F5D99FEA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819007" y="1223551"/>
                      <a:ext cx="320823" cy="297453"/>
                    </a:xfrm>
                    <a:prstGeom prst="straightConnector1">
                      <a:avLst/>
                    </a:prstGeom>
                    <a:ln w="15875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Arrow Connector 98">
                      <a:extLst>
                        <a:ext uri="{FF2B5EF4-FFF2-40B4-BE49-F238E27FC236}">
                          <a16:creationId xmlns:a16="http://schemas.microsoft.com/office/drawing/2014/main" id="{35113C1F-F574-1443-8578-4BBA1CF880B5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7739072" y="1108980"/>
                      <a:ext cx="320823" cy="297453"/>
                    </a:xfrm>
                    <a:prstGeom prst="straightConnector1">
                      <a:avLst/>
                    </a:prstGeom>
                    <a:ln w="15875">
                      <a:solidFill>
                        <a:schemeClr val="accent2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17" name="Picture 16" descr="A close up of a child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2F468540-3051-8948-968B-9141090C1F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144633" y="1552696"/>
                    <a:ext cx="625913" cy="653385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538A079F-6B08-E34C-BF63-5CF134B7EF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794319" y="2985729"/>
                    <a:ext cx="625923" cy="653397"/>
                  </a:xfrm>
                  <a:prstGeom prst="rect">
                    <a:avLst/>
                  </a:prstGeom>
                </p:spPr>
              </p:pic>
              <p:sp>
                <p:nvSpPr>
                  <p:cNvPr id="21" name="Right Brace 20">
                    <a:extLst>
                      <a:ext uri="{FF2B5EF4-FFF2-40B4-BE49-F238E27FC236}">
                        <a16:creationId xmlns:a16="http://schemas.microsoft.com/office/drawing/2014/main" id="{E0096ADD-ABA0-DC4B-BABB-59E7FF1173D3}"/>
                      </a:ext>
                    </a:extLst>
                  </p:cNvPr>
                  <p:cNvSpPr/>
                  <p:nvPr/>
                </p:nvSpPr>
                <p:spPr>
                  <a:xfrm>
                    <a:off x="774984" y="2080049"/>
                    <a:ext cx="154832" cy="812240"/>
                  </a:xfrm>
                  <a:prstGeom prst="rightBrace">
                    <a:avLst>
                      <a:gd name="adj1" fmla="val 47169"/>
                      <a:gd name="adj2" fmla="val 50000"/>
                    </a:avLst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V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VN" dirty="0"/>
                  </a:p>
                </p:txBody>
              </p:sp>
              <p:sp>
                <p:nvSpPr>
                  <p:cNvPr id="22" name="Triangle 46">
                    <a:extLst>
                      <a:ext uri="{FF2B5EF4-FFF2-40B4-BE49-F238E27FC236}">
                        <a16:creationId xmlns:a16="http://schemas.microsoft.com/office/drawing/2014/main" id="{C7350B18-2044-3C43-889B-029C95C7B98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24925" y="2437566"/>
                    <a:ext cx="103046" cy="90433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2857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V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VN"/>
                  </a:p>
                </p:txBody>
              </p: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E7738878-41FC-B74E-AE63-200AAFA4A89B}"/>
                      </a:ext>
                    </a:extLst>
                  </p:cNvPr>
                  <p:cNvGrpSpPr/>
                  <p:nvPr/>
                </p:nvGrpSpPr>
                <p:grpSpPr>
                  <a:xfrm>
                    <a:off x="2227031" y="1797803"/>
                    <a:ext cx="244317" cy="1413930"/>
                    <a:chOff x="3780263" y="661418"/>
                    <a:chExt cx="453218" cy="3679881"/>
                  </a:xfrm>
                </p:grpSpPr>
                <p:sp>
                  <p:nvSpPr>
                    <p:cNvPr id="90" name="Left Brace 89">
                      <a:extLst>
                        <a:ext uri="{FF2B5EF4-FFF2-40B4-BE49-F238E27FC236}">
                          <a16:creationId xmlns:a16="http://schemas.microsoft.com/office/drawing/2014/main" id="{DBB951B4-F8D7-8C45-98A9-9B4698E83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263" y="719428"/>
                      <a:ext cx="356839" cy="3511868"/>
                    </a:xfrm>
                    <a:prstGeom prst="leftBrace">
                      <a:avLst>
                        <a:gd name="adj1" fmla="val 80996"/>
                        <a:gd name="adj2" fmla="val 50000"/>
                      </a:avLst>
                    </a:prstGeom>
                    <a:ln w="28575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>
                      <a:defPPr>
                        <a:defRPr lang="en-V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VN"/>
                    </a:p>
                  </p:txBody>
                </p:sp>
                <p:sp>
                  <p:nvSpPr>
                    <p:cNvPr id="91" name="Triangle 72">
                      <a:extLst>
                        <a:ext uri="{FF2B5EF4-FFF2-40B4-BE49-F238E27FC236}">
                          <a16:creationId xmlns:a16="http://schemas.microsoft.com/office/drawing/2014/main" id="{DAD9C922-5115-C740-B1DD-101F947F4F31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083790" y="692721"/>
                      <a:ext cx="180994" cy="118388"/>
                    </a:xfrm>
                    <a:prstGeom prst="triangle">
                      <a:avLst/>
                    </a:prstGeom>
                    <a:ln w="285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V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VN"/>
                    </a:p>
                  </p:txBody>
                </p:sp>
                <p:sp>
                  <p:nvSpPr>
                    <p:cNvPr id="92" name="Triangle 76">
                      <a:extLst>
                        <a:ext uri="{FF2B5EF4-FFF2-40B4-BE49-F238E27FC236}">
                          <a16:creationId xmlns:a16="http://schemas.microsoft.com/office/drawing/2014/main" id="{74194E15-6842-5448-A3EC-ED1FD0E27187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071786" y="4191604"/>
                      <a:ext cx="181001" cy="118389"/>
                    </a:xfrm>
                    <a:prstGeom prst="triangle">
                      <a:avLst/>
                    </a:prstGeom>
                    <a:ln w="28575"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V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VN"/>
                    </a:p>
                  </p:txBody>
                </p:sp>
              </p:grpSp>
              <p:sp>
                <p:nvSpPr>
                  <p:cNvPr id="31" name="TextBox 63">
                    <a:extLst>
                      <a:ext uri="{FF2B5EF4-FFF2-40B4-BE49-F238E27FC236}">
                        <a16:creationId xmlns:a16="http://schemas.microsoft.com/office/drawing/2014/main" id="{3EC8B585-C732-6D47-BF2F-4293E1311B7B}"/>
                      </a:ext>
                    </a:extLst>
                  </p:cNvPr>
                  <p:cNvSpPr txBox="1"/>
                  <p:nvPr/>
                </p:nvSpPr>
                <p:spPr>
                  <a:xfrm>
                    <a:off x="4889194" y="1291596"/>
                    <a:ext cx="1107054" cy="31687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normAutofit/>
                  </a:bodyPr>
                  <a:lstStyle>
                    <a:defPPr>
                      <a:defRPr lang="en-V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VN" sz="1400" spc="-50" dirty="0"/>
                      <a:t>Canon</a:t>
                    </a:r>
                    <a:r>
                      <a:rPr lang="en-US" sz="1400" spc="-50" dirty="0"/>
                      <a:t>.</a:t>
                    </a:r>
                    <a:r>
                      <a:rPr lang="en-VN" sz="1400" spc="-50" dirty="0"/>
                      <a:t> </a:t>
                    </a:r>
                    <a:r>
                      <a:rPr lang="en-US" sz="1400" spc="-50" dirty="0"/>
                      <a:t>A</a:t>
                    </a:r>
                    <a:r>
                      <a:rPr lang="en-VN" sz="1400" spc="-50" dirty="0"/>
                      <a:t>lbedo1</a:t>
                    </a:r>
                  </a:p>
                </p:txBody>
              </p:sp>
              <p:sp>
                <p:nvSpPr>
                  <p:cNvPr id="32" name="TextBox 65">
                    <a:extLst>
                      <a:ext uri="{FF2B5EF4-FFF2-40B4-BE49-F238E27FC236}">
                        <a16:creationId xmlns:a16="http://schemas.microsoft.com/office/drawing/2014/main" id="{B5B1381D-B344-5B44-8320-9BEA0A8C7192}"/>
                      </a:ext>
                    </a:extLst>
                  </p:cNvPr>
                  <p:cNvSpPr txBox="1"/>
                  <p:nvPr/>
                </p:nvSpPr>
                <p:spPr>
                  <a:xfrm>
                    <a:off x="5977330" y="1291596"/>
                    <a:ext cx="119378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V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VN" sz="1400" spc="-50"/>
                      <a:t>Canon</a:t>
                    </a:r>
                    <a:r>
                      <a:rPr lang="en-US" sz="1400" spc="-50"/>
                      <a:t>.</a:t>
                    </a:r>
                    <a:r>
                      <a:rPr lang="en-VN" sz="1400" spc="-50"/>
                      <a:t> </a:t>
                    </a:r>
                    <a:r>
                      <a:rPr lang="en-US" sz="1400" spc="-50"/>
                      <a:t>D</a:t>
                    </a:r>
                    <a:r>
                      <a:rPr lang="en-VN" sz="1400" spc="-50"/>
                      <a:t>epth1</a:t>
                    </a:r>
                    <a:endParaRPr lang="en-VN" sz="1400" spc="-50" dirty="0"/>
                  </a:p>
                </p:txBody>
              </p:sp>
              <p:sp>
                <p:nvSpPr>
                  <p:cNvPr id="33" name="TextBox 66">
                    <a:extLst>
                      <a:ext uri="{FF2B5EF4-FFF2-40B4-BE49-F238E27FC236}">
                        <a16:creationId xmlns:a16="http://schemas.microsoft.com/office/drawing/2014/main" id="{14BF0B7E-9CCC-EB49-B968-189E2E0BE890}"/>
                      </a:ext>
                    </a:extLst>
                  </p:cNvPr>
                  <p:cNvSpPr txBox="1"/>
                  <p:nvPr/>
                </p:nvSpPr>
                <p:spPr>
                  <a:xfrm>
                    <a:off x="2520898" y="2726505"/>
                    <a:ext cx="125707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V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400" spc="-50" dirty="0"/>
                      <a:t>Canon. Albedo2</a:t>
                    </a:r>
                    <a:endParaRPr lang="en-VN" sz="1400" spc="-50" dirty="0"/>
                  </a:p>
                </p:txBody>
              </p:sp>
              <p:sp>
                <p:nvSpPr>
                  <p:cNvPr id="34" name="TextBox 67">
                    <a:extLst>
                      <a:ext uri="{FF2B5EF4-FFF2-40B4-BE49-F238E27FC236}">
                        <a16:creationId xmlns:a16="http://schemas.microsoft.com/office/drawing/2014/main" id="{8209D77D-43EB-CE42-867E-5A968BFB7A38}"/>
                      </a:ext>
                    </a:extLst>
                  </p:cNvPr>
                  <p:cNvSpPr txBox="1"/>
                  <p:nvPr/>
                </p:nvSpPr>
                <p:spPr>
                  <a:xfrm>
                    <a:off x="3707844" y="2727455"/>
                    <a:ext cx="119378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V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VN" sz="1400" spc="-50" dirty="0"/>
                      <a:t>Canon</a:t>
                    </a:r>
                    <a:r>
                      <a:rPr lang="en-US" sz="1400" spc="-50" dirty="0"/>
                      <a:t>.</a:t>
                    </a:r>
                    <a:r>
                      <a:rPr lang="en-VN" sz="1400" spc="-50" dirty="0"/>
                      <a:t> </a:t>
                    </a:r>
                    <a:r>
                      <a:rPr lang="en-US" sz="1400" spc="-50" dirty="0"/>
                      <a:t>D</a:t>
                    </a:r>
                    <a:r>
                      <a:rPr lang="en-VN" sz="1400" spc="-50" dirty="0"/>
                      <a:t>epth2</a:t>
                    </a:r>
                  </a:p>
                </p:txBody>
              </p:sp>
              <p:sp>
                <p:nvSpPr>
                  <p:cNvPr id="35" name="TextBox 68">
                    <a:extLst>
                      <a:ext uri="{FF2B5EF4-FFF2-40B4-BE49-F238E27FC236}">
                        <a16:creationId xmlns:a16="http://schemas.microsoft.com/office/drawing/2014/main" id="{1B264AD0-E3CD-904B-A3BC-BDF9BF5E8709}"/>
                      </a:ext>
                    </a:extLst>
                  </p:cNvPr>
                  <p:cNvSpPr txBox="1"/>
                  <p:nvPr/>
                </p:nvSpPr>
                <p:spPr>
                  <a:xfrm>
                    <a:off x="6241288" y="2718560"/>
                    <a:ext cx="609763" cy="2793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V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400" dirty="0"/>
                      <a:t>Light</a:t>
                    </a:r>
                    <a:r>
                      <a:rPr lang="en-VN" sz="1400"/>
                      <a:t> 2</a:t>
                    </a:r>
                    <a:endParaRPr lang="en-VN" sz="1400" dirty="0"/>
                  </a:p>
                </p:txBody>
              </p:sp>
              <p:sp>
                <p:nvSpPr>
                  <p:cNvPr id="36" name="TextBox 69">
                    <a:extLst>
                      <a:ext uri="{FF2B5EF4-FFF2-40B4-BE49-F238E27FC236}">
                        <a16:creationId xmlns:a16="http://schemas.microsoft.com/office/drawing/2014/main" id="{6EBB3844-97C0-7E41-B558-B8C7B627BDF7}"/>
                      </a:ext>
                    </a:extLst>
                  </p:cNvPr>
                  <p:cNvSpPr txBox="1"/>
                  <p:nvPr/>
                </p:nvSpPr>
                <p:spPr>
                  <a:xfrm>
                    <a:off x="5127591" y="2727483"/>
                    <a:ext cx="614825" cy="27930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V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sz="1400" dirty="0"/>
                      <a:t>View</a:t>
                    </a:r>
                    <a:r>
                      <a:rPr lang="en-VN" sz="1400"/>
                      <a:t> 2</a:t>
                    </a:r>
                    <a:endParaRPr lang="en-VN" sz="1400" dirty="0"/>
                  </a:p>
                </p:txBody>
              </p:sp>
              <p:pic>
                <p:nvPicPr>
                  <p:cNvPr id="76" name="Picture 75" descr="A picture containing text, hair, young, posing&#10;&#10;Description automatically generated">
                    <a:extLst>
                      <a:ext uri="{FF2B5EF4-FFF2-40B4-BE49-F238E27FC236}">
                        <a16:creationId xmlns:a16="http://schemas.microsoft.com/office/drawing/2014/main" id="{4C62ED00-8BFF-4E31-9318-5958BAAD7F62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969574" y="2988275"/>
                    <a:ext cx="622363" cy="655556"/>
                  </a:xfrm>
                  <a:prstGeom prst="rect">
                    <a:avLst/>
                  </a:prstGeom>
                </p:spPr>
              </p:pic>
              <p:pic>
                <p:nvPicPr>
                  <p:cNvPr id="77" name="Picture 76" descr="A picture containing text, indoor, posing, person&#10;&#10;Description automatically generated">
                    <a:extLst>
                      <a:ext uri="{FF2B5EF4-FFF2-40B4-BE49-F238E27FC236}">
                        <a16:creationId xmlns:a16="http://schemas.microsoft.com/office/drawing/2014/main" id="{2C98B983-4D5A-4CF6-862B-24720C1FC791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218885" y="1552690"/>
                    <a:ext cx="622363" cy="65555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9" name="TextBox 56">
                <a:extLst>
                  <a:ext uri="{FF2B5EF4-FFF2-40B4-BE49-F238E27FC236}">
                    <a16:creationId xmlns:a16="http://schemas.microsoft.com/office/drawing/2014/main" id="{7D08E0A3-B7BD-1A4B-833A-5D3A9CA2B2AD}"/>
                  </a:ext>
                </a:extLst>
              </p:cNvPr>
              <p:cNvSpPr txBox="1"/>
              <p:nvPr/>
            </p:nvSpPr>
            <p:spPr>
              <a:xfrm>
                <a:off x="2833761" y="1875818"/>
                <a:ext cx="701868" cy="27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VN" sz="1400"/>
                  <a:t>View 1</a:t>
                </a:r>
                <a:endParaRPr lang="en-VN" sz="1400" dirty="0"/>
              </a:p>
            </p:txBody>
          </p:sp>
          <p:sp>
            <p:nvSpPr>
              <p:cNvPr id="30" name="TextBox 57">
                <a:extLst>
                  <a:ext uri="{FF2B5EF4-FFF2-40B4-BE49-F238E27FC236}">
                    <a16:creationId xmlns:a16="http://schemas.microsoft.com/office/drawing/2014/main" id="{434632B7-CB7C-914E-B815-1E6D331177EB}"/>
                  </a:ext>
                </a:extLst>
              </p:cNvPr>
              <p:cNvSpPr txBox="1"/>
              <p:nvPr/>
            </p:nvSpPr>
            <p:spPr>
              <a:xfrm>
                <a:off x="3995380" y="1850866"/>
                <a:ext cx="609763" cy="279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VN" sz="1400"/>
                  <a:t>Light 1</a:t>
                </a:r>
                <a:endParaRPr lang="en-VN" sz="1400" dirty="0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1D5BE-F93F-4C48-A0AE-1200D47C2CA2}"/>
              </a:ext>
            </a:extLst>
          </p:cNvPr>
          <p:cNvGrpSpPr/>
          <p:nvPr/>
        </p:nvGrpSpPr>
        <p:grpSpPr>
          <a:xfrm>
            <a:off x="2711507" y="1644720"/>
            <a:ext cx="4513367" cy="3973458"/>
            <a:chOff x="2588675" y="1216996"/>
            <a:chExt cx="4513367" cy="397345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6B82FDBE-B9DD-4EC4-A6B3-9737414690A4}"/>
                </a:ext>
              </a:extLst>
            </p:cNvPr>
            <p:cNvSpPr/>
            <p:nvPr/>
          </p:nvSpPr>
          <p:spPr>
            <a:xfrm>
              <a:off x="4898338" y="1216997"/>
              <a:ext cx="2203704" cy="2597170"/>
            </a:xfrm>
            <a:prstGeom prst="roundRect">
              <a:avLst>
                <a:gd name="adj" fmla="val 8773"/>
              </a:avLst>
            </a:prstGeom>
            <a:noFill/>
            <a:ln w="28575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V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B0280E3-8E6D-0F40-9B13-86DFA7E78734}"/>
                </a:ext>
              </a:extLst>
            </p:cNvPr>
            <p:cNvGrpSpPr/>
            <p:nvPr/>
          </p:nvGrpSpPr>
          <p:grpSpPr>
            <a:xfrm>
              <a:off x="2588675" y="1216996"/>
              <a:ext cx="4213402" cy="3973458"/>
              <a:chOff x="2588675" y="1216996"/>
              <a:chExt cx="4213402" cy="3973458"/>
            </a:xfrm>
          </p:grpSpPr>
          <p:sp>
            <p:nvSpPr>
              <p:cNvPr id="39" name="TextBox 71">
                <a:extLst>
                  <a:ext uri="{FF2B5EF4-FFF2-40B4-BE49-F238E27FC236}">
                    <a16:creationId xmlns:a16="http://schemas.microsoft.com/office/drawing/2014/main" id="{F49A5433-AAE2-B848-98F7-F9AF4F5A3594}"/>
                  </a:ext>
                </a:extLst>
              </p:cNvPr>
              <p:cNvSpPr txBox="1"/>
              <p:nvPr/>
            </p:nvSpPr>
            <p:spPr>
              <a:xfrm>
                <a:off x="2850080" y="4911146"/>
                <a:ext cx="1841490" cy="27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VN" sz="1400" dirty="0"/>
                  <a:t>Cross-view</a:t>
                </a:r>
                <a:r>
                  <a:rPr lang="en-US" sz="1400" dirty="0"/>
                  <a:t> </a:t>
                </a:r>
                <a:r>
                  <a:rPr lang="en-VN" sz="1400" dirty="0"/>
                  <a:t>image 1</a:t>
                </a:r>
              </a:p>
            </p:txBody>
          </p:sp>
          <p:sp>
            <p:nvSpPr>
              <p:cNvPr id="40" name="TextBox 86">
                <a:extLst>
                  <a:ext uri="{FF2B5EF4-FFF2-40B4-BE49-F238E27FC236}">
                    <a16:creationId xmlns:a16="http://schemas.microsoft.com/office/drawing/2014/main" id="{2A2BDA99-7AAF-5F4F-9917-E4C5B198CF34}"/>
                  </a:ext>
                </a:extLst>
              </p:cNvPr>
              <p:cNvSpPr txBox="1"/>
              <p:nvPr/>
            </p:nvSpPr>
            <p:spPr>
              <a:xfrm>
                <a:off x="5147071" y="4911145"/>
                <a:ext cx="1655006" cy="279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V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VN" sz="1400" dirty="0"/>
                  <a:t>Cross-view</a:t>
                </a:r>
                <a:r>
                  <a:rPr lang="en-US" sz="1400" dirty="0"/>
                  <a:t> </a:t>
                </a:r>
                <a:r>
                  <a:rPr lang="en-VN" sz="1400" dirty="0"/>
                  <a:t>image 2</a:t>
                </a:r>
              </a:p>
            </p:txBody>
          </p:sp>
          <p:pic>
            <p:nvPicPr>
              <p:cNvPr id="15" name="Picture 14" descr="A person making a face&#10;&#10;Description automatically generated with low confidence">
                <a:extLst>
                  <a:ext uri="{FF2B5EF4-FFF2-40B4-BE49-F238E27FC236}">
                    <a16:creationId xmlns:a16="http://schemas.microsoft.com/office/drawing/2014/main" id="{D9DFA4D3-5AE7-0541-A688-497EFB2CB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7707" y="4247744"/>
                <a:ext cx="625913" cy="653386"/>
              </a:xfrm>
              <a:prstGeom prst="rect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 descr="A close up of a person&#10;&#10;Description automatically generated with medium confidence">
                <a:extLst>
                  <a:ext uri="{FF2B5EF4-FFF2-40B4-BE49-F238E27FC236}">
                    <a16:creationId xmlns:a16="http://schemas.microsoft.com/office/drawing/2014/main" id="{3F442D4F-A53A-904E-ADA3-F7FEA3424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92828" y="4267385"/>
                <a:ext cx="604144" cy="630662"/>
              </a:xfrm>
              <a:prstGeom prst="rect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58C269F-E28F-7745-B02E-DDCF00AB39E5}"/>
                  </a:ext>
                </a:extLst>
              </p:cNvPr>
              <p:cNvGrpSpPr/>
              <p:nvPr/>
            </p:nvGrpSpPr>
            <p:grpSpPr>
              <a:xfrm>
                <a:off x="3099507" y="3872970"/>
                <a:ext cx="1277161" cy="291940"/>
                <a:chOff x="4824686" y="1437942"/>
                <a:chExt cx="1321483" cy="357631"/>
              </a:xfrm>
            </p:grpSpPr>
            <p:sp>
              <p:nvSpPr>
                <p:cNvPr id="88" name="Right Brace 87">
                  <a:extLst>
                    <a:ext uri="{FF2B5EF4-FFF2-40B4-BE49-F238E27FC236}">
                      <a16:creationId xmlns:a16="http://schemas.microsoft.com/office/drawing/2014/main" id="{4680F24D-A91A-6046-A2A8-108C3C3B61BF}"/>
                    </a:ext>
                  </a:extLst>
                </p:cNvPr>
                <p:cNvSpPr/>
                <p:nvPr/>
              </p:nvSpPr>
              <p:spPr>
                <a:xfrm rot="5400000">
                  <a:off x="5348862" y="913766"/>
                  <a:ext cx="273131" cy="1321483"/>
                </a:xfrm>
                <a:prstGeom prst="rightBrace">
                  <a:avLst>
                    <a:gd name="adj1" fmla="val 47931"/>
                    <a:gd name="adj2" fmla="val 50000"/>
                  </a:avLst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VN"/>
                </a:p>
              </p:txBody>
            </p:sp>
            <p:sp>
              <p:nvSpPr>
                <p:cNvPr id="89" name="Triangle 81">
                  <a:extLst>
                    <a:ext uri="{FF2B5EF4-FFF2-40B4-BE49-F238E27FC236}">
                      <a16:creationId xmlns:a16="http://schemas.microsoft.com/office/drawing/2014/main" id="{803C0C12-F9CD-E14E-BDE7-77E3B56D5159}"/>
                    </a:ext>
                  </a:extLst>
                </p:cNvPr>
                <p:cNvSpPr/>
                <p:nvPr/>
              </p:nvSpPr>
              <p:spPr>
                <a:xfrm flipH="1" flipV="1">
                  <a:off x="5422661" y="1677186"/>
                  <a:ext cx="120491" cy="118387"/>
                </a:xfrm>
                <a:prstGeom prst="triangle">
                  <a:avLst/>
                </a:prstGeom>
                <a:solidFill>
                  <a:schemeClr val="accent6">
                    <a:lumMod val="75000"/>
                  </a:schemeClr>
                </a:solidFill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VN"/>
                </a:p>
              </p:txBody>
            </p:sp>
          </p:grp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AE5B29C0-4506-4649-A63F-AA0A3A2C466E}"/>
                  </a:ext>
                </a:extLst>
              </p:cNvPr>
              <p:cNvSpPr/>
              <p:nvPr/>
            </p:nvSpPr>
            <p:spPr>
              <a:xfrm>
                <a:off x="2588675" y="1216996"/>
                <a:ext cx="2253360" cy="2597171"/>
              </a:xfrm>
              <a:prstGeom prst="roundRect">
                <a:avLst>
                  <a:gd name="adj" fmla="val 9905"/>
                </a:avLst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V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8B754D3-593E-48C6-AB62-0CB2AA0F1798}"/>
                  </a:ext>
                </a:extLst>
              </p:cNvPr>
              <p:cNvGrpSpPr/>
              <p:nvPr/>
            </p:nvGrpSpPr>
            <p:grpSpPr>
              <a:xfrm>
                <a:off x="5394260" y="3868957"/>
                <a:ext cx="1250318" cy="291940"/>
                <a:chOff x="4824686" y="1437942"/>
                <a:chExt cx="1321483" cy="357631"/>
              </a:xfrm>
            </p:grpSpPr>
            <p:sp>
              <p:nvSpPr>
                <p:cNvPr id="86" name="Right Brace 85">
                  <a:extLst>
                    <a:ext uri="{FF2B5EF4-FFF2-40B4-BE49-F238E27FC236}">
                      <a16:creationId xmlns:a16="http://schemas.microsoft.com/office/drawing/2014/main" id="{DCF8C6A5-E788-4E3F-8470-D0488CA39CDD}"/>
                    </a:ext>
                  </a:extLst>
                </p:cNvPr>
                <p:cNvSpPr/>
                <p:nvPr/>
              </p:nvSpPr>
              <p:spPr>
                <a:xfrm rot="5400000">
                  <a:off x="5348862" y="913766"/>
                  <a:ext cx="273131" cy="1321483"/>
                </a:xfrm>
                <a:prstGeom prst="rightBrace">
                  <a:avLst>
                    <a:gd name="adj1" fmla="val 47931"/>
                    <a:gd name="adj2" fmla="val 50000"/>
                  </a:avLst>
                </a:prstGeom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VN"/>
                </a:p>
              </p:txBody>
            </p:sp>
            <p:sp>
              <p:nvSpPr>
                <p:cNvPr id="87" name="Triangle 81">
                  <a:extLst>
                    <a:ext uri="{FF2B5EF4-FFF2-40B4-BE49-F238E27FC236}">
                      <a16:creationId xmlns:a16="http://schemas.microsoft.com/office/drawing/2014/main" id="{00738756-8086-4B82-9128-23C47A654036}"/>
                    </a:ext>
                  </a:extLst>
                </p:cNvPr>
                <p:cNvSpPr/>
                <p:nvPr/>
              </p:nvSpPr>
              <p:spPr>
                <a:xfrm flipH="1" flipV="1">
                  <a:off x="5422661" y="1677186"/>
                  <a:ext cx="120491" cy="118387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V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VN"/>
                </a:p>
              </p:txBody>
            </p:sp>
          </p:grpSp>
        </p:grpSp>
      </p:grpSp>
      <p:pic>
        <p:nvPicPr>
          <p:cNvPr id="157" name="Picture 15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EB875B-D978-8D40-B96E-8B5F88D66D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568" y="954007"/>
            <a:ext cx="2324100" cy="4699000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A9A6EB1E-EE81-A44D-B519-D397F7DEAED5}"/>
              </a:ext>
            </a:extLst>
          </p:cNvPr>
          <p:cNvSpPr/>
          <p:nvPr/>
        </p:nvSpPr>
        <p:spPr>
          <a:xfrm>
            <a:off x="2021266" y="6494141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NimbusRomNo9L"/>
              </a:rPr>
              <a:t>*Note that we omit the confidence maps in this figure for simplicity </a:t>
            </a:r>
            <a:endParaRPr lang="en-US" sz="16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CEF8519-8964-4E51-B135-EF09DD104F82}"/>
              </a:ext>
            </a:extLst>
          </p:cNvPr>
          <p:cNvSpPr txBox="1"/>
          <p:nvPr/>
        </p:nvSpPr>
        <p:spPr>
          <a:xfrm>
            <a:off x="876300" y="393281"/>
            <a:ext cx="106213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none" strike="noStrike" baseline="0" dirty="0" err="1">
                <a:solidFill>
                  <a:srgbClr val="0070C0"/>
                </a:solidFill>
                <a:latin typeface="NimbusRomNo9L-Medi"/>
              </a:rPr>
              <a:t>LeMul</a:t>
            </a:r>
            <a:r>
              <a:rPr lang="en-US" sz="4000" u="none" strike="noStrike" baseline="0" dirty="0">
                <a:solidFill>
                  <a:srgbClr val="0070C0"/>
                </a:solidFill>
                <a:latin typeface="NimbusRomNo9L-Medi"/>
              </a:rPr>
              <a:t> system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038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2210">
        <p159:morph option="byObject"/>
      </p:transition>
    </mc:Choice>
    <mc:Fallback xmlns="">
      <p:transition spd="slow" advTm="522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9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4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6|4.6|17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3.7|6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3|8.9|8.7|5.2|1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498</Words>
  <Application>Microsoft Macintosh PowerPoint</Application>
  <PresentationFormat>Widescreen</PresentationFormat>
  <Paragraphs>171</Paragraphs>
  <Slides>24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Comic Sans MS</vt:lpstr>
      <vt:lpstr>Ink Free</vt:lpstr>
      <vt:lpstr>NimbusRomNo9L</vt:lpstr>
      <vt:lpstr>NimbusRomNo9L-Medi</vt:lpstr>
      <vt:lpstr>Wingdings</vt:lpstr>
      <vt:lpstr>Office Theme</vt:lpstr>
      <vt:lpstr>Toward Realistic Single-View 3D Object Reconstruction with Unsupervised Learning from Multiple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 Realistic Single-View 3D Object Reconstruction with Unsupervised Learning from Multiple Images</dc:title>
  <dc:creator>Nguyen Tuan Anh 20160182</dc:creator>
  <cp:lastModifiedBy>Minh Chương Huỳnh</cp:lastModifiedBy>
  <cp:revision>72</cp:revision>
  <dcterms:created xsi:type="dcterms:W3CDTF">2021-09-23T02:49:59Z</dcterms:created>
  <dcterms:modified xsi:type="dcterms:W3CDTF">2021-11-15T21:37:55Z</dcterms:modified>
</cp:coreProperties>
</file>